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04" r:id="rId2"/>
    <p:sldId id="3559" r:id="rId3"/>
    <p:sldId id="3624" r:id="rId4"/>
    <p:sldId id="3605" r:id="rId5"/>
    <p:sldId id="3615" r:id="rId6"/>
    <p:sldId id="3616" r:id="rId7"/>
    <p:sldId id="3623" r:id="rId8"/>
    <p:sldId id="3607" r:id="rId9"/>
    <p:sldId id="3608" r:id="rId10"/>
    <p:sldId id="3618" r:id="rId11"/>
    <p:sldId id="3611" r:id="rId12"/>
    <p:sldId id="3619" r:id="rId13"/>
    <p:sldId id="3620" r:id="rId14"/>
    <p:sldId id="3612" r:id="rId15"/>
    <p:sldId id="3613" r:id="rId16"/>
    <p:sldId id="3621" r:id="rId17"/>
    <p:sldId id="3626" r:id="rId18"/>
    <p:sldId id="3627" r:id="rId19"/>
    <p:sldId id="3628" r:id="rId20"/>
    <p:sldId id="257" r:id="rId21"/>
    <p:sldId id="36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3554" autoAdjust="0"/>
  </p:normalViewPr>
  <p:slideViewPr>
    <p:cSldViewPr snapToGrid="0">
      <p:cViewPr varScale="1">
        <p:scale>
          <a:sx n="72" d="100"/>
          <a:sy n="72" d="100"/>
        </p:scale>
        <p:origin x="660" y="78"/>
      </p:cViewPr>
      <p:guideLst/>
    </p:cSldViewPr>
  </p:slideViewPr>
  <p:outlineViewPr>
    <p:cViewPr>
      <p:scale>
        <a:sx n="33" d="100"/>
        <a:sy n="33" d="100"/>
      </p:scale>
      <p:origin x="0" y="-15888"/>
    </p:cViewPr>
  </p:outlineViewPr>
  <p:notesTextViewPr>
    <p:cViewPr>
      <p:scale>
        <a:sx n="1" d="1"/>
        <a:sy n="1" d="1"/>
      </p:scale>
      <p:origin x="0" y="0"/>
    </p:cViewPr>
  </p:notesTextViewPr>
  <p:sorterViewPr>
    <p:cViewPr>
      <p:scale>
        <a:sx n="80" d="100"/>
        <a:sy n="80" d="100"/>
      </p:scale>
      <p:origin x="0" y="-12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zeem.haider\Downloads\Graphs%20Of%20Paper%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zeem.haider\Downloads\Graphs%20Of%20Paper%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0561852845317"/>
          <c:y val="7.1084173409665843E-2"/>
          <c:w val="0.8385013411785065"/>
          <c:h val="0.71250022279828562"/>
        </c:manualLayout>
      </c:layout>
      <c:barChart>
        <c:barDir val="col"/>
        <c:grouping val="clustered"/>
        <c:varyColors val="0"/>
        <c:ser>
          <c:idx val="0"/>
          <c:order val="0"/>
          <c:tx>
            <c:strRef>
              <c:f>Sheet1!$G$21</c:f>
              <c:strCache>
                <c:ptCount val="1"/>
                <c:pt idx="0">
                  <c:v>Control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Dev"/>
            <c:noEndCap val="0"/>
            <c:val val="1"/>
            <c:spPr>
              <a:noFill/>
              <a:ln w="9525">
                <a:solidFill>
                  <a:schemeClr val="tx1">
                    <a:lumMod val="50000"/>
                    <a:lumOff val="50000"/>
                  </a:schemeClr>
                </a:solidFill>
                <a:round/>
              </a:ln>
              <a:effectLst/>
            </c:spPr>
          </c:errBars>
          <c:cat>
            <c:strRef>
              <c:f>Sheet1!$H$20:$J$20</c:f>
              <c:strCache>
                <c:ptCount val="3"/>
                <c:pt idx="0">
                  <c:v>CPF-253</c:v>
                </c:pt>
                <c:pt idx="1">
                  <c:v>CPF-251</c:v>
                </c:pt>
                <c:pt idx="2">
                  <c:v>CP-77-400</c:v>
                </c:pt>
              </c:strCache>
            </c:strRef>
          </c:cat>
          <c:val>
            <c:numRef>
              <c:f>Sheet1!$H$21:$J$21</c:f>
              <c:numCache>
                <c:formatCode>0.0</c:formatCode>
                <c:ptCount val="3"/>
                <c:pt idx="0">
                  <c:v>83</c:v>
                </c:pt>
                <c:pt idx="1">
                  <c:v>86</c:v>
                </c:pt>
                <c:pt idx="2">
                  <c:v>83</c:v>
                </c:pt>
              </c:numCache>
            </c:numRef>
          </c:val>
          <c:extLst>
            <c:ext xmlns:c16="http://schemas.microsoft.com/office/drawing/2014/chart" uri="{C3380CC4-5D6E-409C-BE32-E72D297353CC}">
              <c16:uniqueId val="{00000000-86F9-4001-96EC-30F2B4C5F3DC}"/>
            </c:ext>
          </c:extLst>
        </c:ser>
        <c:ser>
          <c:idx val="1"/>
          <c:order val="1"/>
          <c:tx>
            <c:strRef>
              <c:f>Sheet1!$G$22</c:f>
              <c:strCache>
                <c:ptCount val="1"/>
                <c:pt idx="0">
                  <c:v>Treated</c:v>
                </c:pt>
              </c:strCache>
            </c:strRef>
          </c:tx>
          <c:spPr>
            <a:solidFill>
              <a:srgbClr val="00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Dev"/>
            <c:noEndCap val="0"/>
            <c:val val="1"/>
            <c:spPr>
              <a:noFill/>
              <a:ln w="9525">
                <a:solidFill>
                  <a:schemeClr val="tx1">
                    <a:lumMod val="50000"/>
                    <a:lumOff val="50000"/>
                  </a:schemeClr>
                </a:solidFill>
                <a:round/>
              </a:ln>
              <a:effectLst/>
            </c:spPr>
          </c:errBars>
          <c:cat>
            <c:strRef>
              <c:f>Sheet1!$H$20:$J$20</c:f>
              <c:strCache>
                <c:ptCount val="3"/>
                <c:pt idx="0">
                  <c:v>CPF-253</c:v>
                </c:pt>
                <c:pt idx="1">
                  <c:v>CPF-251</c:v>
                </c:pt>
                <c:pt idx="2">
                  <c:v>CP-77-400</c:v>
                </c:pt>
              </c:strCache>
            </c:strRef>
          </c:cat>
          <c:val>
            <c:numRef>
              <c:f>Sheet1!$H$22:$J$22</c:f>
              <c:numCache>
                <c:formatCode>0.0</c:formatCode>
                <c:ptCount val="3"/>
                <c:pt idx="0">
                  <c:v>89</c:v>
                </c:pt>
                <c:pt idx="1">
                  <c:v>92</c:v>
                </c:pt>
                <c:pt idx="2">
                  <c:v>85</c:v>
                </c:pt>
              </c:numCache>
            </c:numRef>
          </c:val>
          <c:extLst>
            <c:ext xmlns:c16="http://schemas.microsoft.com/office/drawing/2014/chart" uri="{C3380CC4-5D6E-409C-BE32-E72D297353CC}">
              <c16:uniqueId val="{00000001-86F9-4001-96EC-30F2B4C5F3DC}"/>
            </c:ext>
          </c:extLst>
        </c:ser>
        <c:dLbls>
          <c:showLegendKey val="0"/>
          <c:showVal val="0"/>
          <c:showCatName val="0"/>
          <c:showSerName val="0"/>
          <c:showPercent val="0"/>
          <c:showBubbleSize val="0"/>
        </c:dLbls>
        <c:gapWidth val="74"/>
        <c:axId val="1616606303"/>
        <c:axId val="1616610047"/>
      </c:barChart>
      <c:catAx>
        <c:axId val="161660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1616610047"/>
        <c:crosses val="autoZero"/>
        <c:auto val="1"/>
        <c:lblAlgn val="ctr"/>
        <c:lblOffset val="100"/>
        <c:noMultiLvlLbl val="0"/>
      </c:catAx>
      <c:valAx>
        <c:axId val="1616610047"/>
        <c:scaling>
          <c:orientation val="minMax"/>
          <c:max val="110"/>
          <c:min val="10"/>
        </c:scaling>
        <c:delete val="0"/>
        <c:axPos val="l"/>
        <c:majorGridlines>
          <c:spPr>
            <a:ln w="9525" cap="flat" cmpd="sng" algn="ctr">
              <a:noFill/>
              <a:round/>
            </a:ln>
            <a:effectLst/>
          </c:spPr>
        </c:majorGridlines>
        <c:minorGridlines>
          <c:spPr>
            <a:ln w="9525" cap="flat" cmpd="sng" algn="ctr">
              <a:no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16606303"/>
        <c:crosses val="autoZero"/>
        <c:crossBetween val="between"/>
      </c:valAx>
      <c:spPr>
        <a:noFill/>
        <a:ln>
          <a:noFill/>
        </a:ln>
        <a:effectLst/>
      </c:spPr>
    </c:plotArea>
    <c:legend>
      <c:legendPos val="t"/>
      <c:layout>
        <c:manualLayout>
          <c:xMode val="edge"/>
          <c:yMode val="edge"/>
          <c:x val="0.35592685529693402"/>
          <c:y val="0.89441013230088251"/>
          <c:w val="0.33210233336217587"/>
          <c:h val="8.22675335862232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65635397937483E-2"/>
          <c:y val="6.0731552193269797E-2"/>
          <c:w val="0.87713917650057505"/>
          <c:h val="0.84190494490470102"/>
        </c:manualLayout>
      </c:layout>
      <c:barChart>
        <c:barDir val="col"/>
        <c:grouping val="clustered"/>
        <c:varyColors val="0"/>
        <c:ser>
          <c:idx val="0"/>
          <c:order val="0"/>
          <c:tx>
            <c:strRef>
              <c:f>Sheet1!$G$36</c:f>
              <c:strCache>
                <c:ptCount val="1"/>
                <c:pt idx="0">
                  <c:v>Recovery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Sheet1!$H$35:$J$35</c:f>
              <c:strCache>
                <c:ptCount val="3"/>
                <c:pt idx="0">
                  <c:v>CPF-253</c:v>
                </c:pt>
                <c:pt idx="1">
                  <c:v>CPF-251</c:v>
                </c:pt>
                <c:pt idx="2">
                  <c:v>CP-77-400</c:v>
                </c:pt>
              </c:strCache>
            </c:strRef>
          </c:cat>
          <c:val>
            <c:numRef>
              <c:f>Sheet1!$H$36:$J$36</c:f>
              <c:numCache>
                <c:formatCode>General</c:formatCode>
                <c:ptCount val="3"/>
                <c:pt idx="0">
                  <c:v>3.8</c:v>
                </c:pt>
                <c:pt idx="1">
                  <c:v>6.5</c:v>
                </c:pt>
                <c:pt idx="2">
                  <c:v>3.1</c:v>
                </c:pt>
              </c:numCache>
            </c:numRef>
          </c:val>
          <c:extLst>
            <c:ext xmlns:c16="http://schemas.microsoft.com/office/drawing/2014/chart" uri="{C3380CC4-5D6E-409C-BE32-E72D297353CC}">
              <c16:uniqueId val="{00000000-46DE-4F73-B3BA-E333621ECC98}"/>
            </c:ext>
          </c:extLst>
        </c:ser>
        <c:dLbls>
          <c:showLegendKey val="0"/>
          <c:showVal val="0"/>
          <c:showCatName val="0"/>
          <c:showSerName val="0"/>
          <c:showPercent val="0"/>
          <c:showBubbleSize val="0"/>
        </c:dLbls>
        <c:gapWidth val="253"/>
        <c:overlap val="-97"/>
        <c:axId val="1804928799"/>
        <c:axId val="1804949183"/>
      </c:barChart>
      <c:catAx>
        <c:axId val="1804928799"/>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804949183"/>
        <c:crosses val="autoZero"/>
        <c:auto val="1"/>
        <c:lblAlgn val="ctr"/>
        <c:lblOffset val="100"/>
        <c:noMultiLvlLbl val="0"/>
      </c:catAx>
      <c:valAx>
        <c:axId val="180494918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0">
            <a:solidFill>
              <a:schemeClr val="bg2">
                <a:lumMod val="75000"/>
              </a:schemeClr>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80492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9203849518809"/>
          <c:y val="0.10185185185185185"/>
          <c:w val="0.84330796150481202"/>
          <c:h val="0.71262321376494608"/>
        </c:manualLayout>
      </c:layout>
      <c:barChart>
        <c:barDir val="col"/>
        <c:grouping val="clustered"/>
        <c:varyColors val="0"/>
        <c:ser>
          <c:idx val="0"/>
          <c:order val="0"/>
          <c:tx>
            <c:strRef>
              <c:f>Sheet1!$H$11</c:f>
              <c:strCache>
                <c:ptCount val="1"/>
                <c:pt idx="0">
                  <c:v>Incremental Benefit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Sheet1!$I$10:$K$10</c:f>
              <c:strCache>
                <c:ptCount val="3"/>
                <c:pt idx="0">
                  <c:v>CPF-253</c:v>
                </c:pt>
                <c:pt idx="1">
                  <c:v>CPF-251</c:v>
                </c:pt>
                <c:pt idx="2">
                  <c:v>CP-77-400</c:v>
                </c:pt>
              </c:strCache>
            </c:strRef>
          </c:cat>
          <c:val>
            <c:numRef>
              <c:f>Sheet1!$I$11:$K$11</c:f>
              <c:numCache>
                <c:formatCode>General</c:formatCode>
                <c:ptCount val="3"/>
                <c:pt idx="0">
                  <c:v>7.6</c:v>
                </c:pt>
                <c:pt idx="1">
                  <c:v>7.1</c:v>
                </c:pt>
                <c:pt idx="2">
                  <c:v>2.5</c:v>
                </c:pt>
              </c:numCache>
            </c:numRef>
          </c:val>
          <c:extLst>
            <c:ext xmlns:c16="http://schemas.microsoft.com/office/drawing/2014/chart" uri="{C3380CC4-5D6E-409C-BE32-E72D297353CC}">
              <c16:uniqueId val="{00000000-A058-4ECA-A1FC-721B93C92963}"/>
            </c:ext>
          </c:extLst>
        </c:ser>
        <c:ser>
          <c:idx val="1"/>
          <c:order val="1"/>
          <c:tx>
            <c:strRef>
              <c:f>Sheet1!$H$12</c:f>
              <c:strCache>
                <c:ptCount val="1"/>
                <c:pt idx="0">
                  <c:v>Finanicial Benefit</c:v>
                </c:pt>
              </c:strCache>
            </c:strRef>
          </c:tx>
          <c:spPr>
            <a:solidFill>
              <a:srgbClr val="00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Sheet1!$I$10:$K$10</c:f>
              <c:strCache>
                <c:ptCount val="3"/>
                <c:pt idx="0">
                  <c:v>CPF-253</c:v>
                </c:pt>
                <c:pt idx="1">
                  <c:v>CPF-251</c:v>
                </c:pt>
                <c:pt idx="2">
                  <c:v>CP-77-400</c:v>
                </c:pt>
              </c:strCache>
            </c:strRef>
          </c:cat>
          <c:val>
            <c:numRef>
              <c:f>Sheet1!$I$12:$K$12</c:f>
              <c:numCache>
                <c:formatCode>General</c:formatCode>
                <c:ptCount val="3"/>
                <c:pt idx="0">
                  <c:v>7.9</c:v>
                </c:pt>
                <c:pt idx="1">
                  <c:v>7.7</c:v>
                </c:pt>
                <c:pt idx="2">
                  <c:v>3</c:v>
                </c:pt>
              </c:numCache>
            </c:numRef>
          </c:val>
          <c:extLst>
            <c:ext xmlns:c16="http://schemas.microsoft.com/office/drawing/2014/chart" uri="{C3380CC4-5D6E-409C-BE32-E72D297353CC}">
              <c16:uniqueId val="{00000001-A058-4ECA-A1FC-721B93C92963}"/>
            </c:ext>
          </c:extLst>
        </c:ser>
        <c:dLbls>
          <c:showLegendKey val="0"/>
          <c:showVal val="0"/>
          <c:showCatName val="0"/>
          <c:showSerName val="0"/>
          <c:showPercent val="0"/>
          <c:showBubbleSize val="0"/>
        </c:dLbls>
        <c:gapWidth val="219"/>
        <c:overlap val="-27"/>
        <c:axId val="1619187263"/>
        <c:axId val="1533884047"/>
      </c:barChart>
      <c:catAx>
        <c:axId val="161918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884047"/>
        <c:crosses val="autoZero"/>
        <c:auto val="1"/>
        <c:lblAlgn val="ctr"/>
        <c:lblOffset val="100"/>
        <c:noMultiLvlLbl val="0"/>
      </c:catAx>
      <c:valAx>
        <c:axId val="1533884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19187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375EB-84E6-4682-9174-EB13EA6952F8}"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6F514-6E33-4147-8B13-95082DD02BEE}" type="slidenum">
              <a:rPr lang="en-US" smtClean="0"/>
              <a:t>‹#›</a:t>
            </a:fld>
            <a:endParaRPr lang="en-US"/>
          </a:p>
        </p:txBody>
      </p:sp>
    </p:spTree>
    <p:extLst>
      <p:ext uri="{BB962C8B-B14F-4D97-AF65-F5344CB8AC3E}">
        <p14:creationId xmlns:p14="http://schemas.microsoft.com/office/powerpoint/2010/main" val="357222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DFEE-9110-4CBF-8F41-568186514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ADF548-DC3D-49A8-98F7-8DC59F2E6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19CC9F-C57E-4FE3-BC38-8F53F78258FF}"/>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5" name="Footer Placeholder 4">
            <a:extLst>
              <a:ext uri="{FF2B5EF4-FFF2-40B4-BE49-F238E27FC236}">
                <a16:creationId xmlns:a16="http://schemas.microsoft.com/office/drawing/2014/main" id="{CA1FD306-40FD-47DB-AD99-C6EBD4212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4FAF5-C6C1-470F-8F66-3B269E501320}"/>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97625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DE65-8245-4AD1-8833-8AEAB5127E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ACFC3D-0634-4D9D-8A91-F32851491A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A09AF-74B3-45AC-B7BE-8FA674D5B442}"/>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5" name="Footer Placeholder 4">
            <a:extLst>
              <a:ext uri="{FF2B5EF4-FFF2-40B4-BE49-F238E27FC236}">
                <a16:creationId xmlns:a16="http://schemas.microsoft.com/office/drawing/2014/main" id="{D97BE27E-65B6-43B7-B0C6-5849664D3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90849-A177-4162-B193-83725E87AF62}"/>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55996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1FF1C-FD29-4BD3-AAC6-335B00F6A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CA135-A7F9-4DB4-9593-ED9002592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714E3-D6EF-4477-A382-FEB127438977}"/>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5" name="Footer Placeholder 4">
            <a:extLst>
              <a:ext uri="{FF2B5EF4-FFF2-40B4-BE49-F238E27FC236}">
                <a16:creationId xmlns:a16="http://schemas.microsoft.com/office/drawing/2014/main" id="{1354EE74-8EC7-4279-AE0F-4924B65A8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0F5BC-6F9D-4E6A-A78A-D30520637596}"/>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43854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E01BC-F3BE-44B4-8F2B-02970C2EA015}"/>
              </a:ext>
            </a:extLst>
          </p:cNvPr>
          <p:cNvSpPr>
            <a:spLocks noGrp="1"/>
          </p:cNvSpPr>
          <p:nvPr>
            <p:ph type="dt" sz="half" idx="10"/>
          </p:nvPr>
        </p:nvSpPr>
        <p:spPr/>
        <p:txBody>
          <a:bodyPr/>
          <a:lstStyle/>
          <a:p>
            <a:fld id="{EA2618FA-7EEA-4980-9209-438BEE5BA364}" type="datetime1">
              <a:rPr lang="en-US" smtClean="0"/>
              <a:t>10/4/2022</a:t>
            </a:fld>
            <a:endParaRPr lang="en-US"/>
          </a:p>
        </p:txBody>
      </p:sp>
      <p:sp>
        <p:nvSpPr>
          <p:cNvPr id="3" name="Footer Placeholder 2">
            <a:extLst>
              <a:ext uri="{FF2B5EF4-FFF2-40B4-BE49-F238E27FC236}">
                <a16:creationId xmlns:a16="http://schemas.microsoft.com/office/drawing/2014/main" id="{26EFE02B-FCAF-4C82-800D-EBAFE2B7D2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8423DC-8189-4609-B4C0-E3BEC72EF675}"/>
              </a:ext>
            </a:extLst>
          </p:cNvPr>
          <p:cNvSpPr>
            <a:spLocks noGrp="1"/>
          </p:cNvSpPr>
          <p:nvPr>
            <p:ph type="sldNum" sz="quarter" idx="12"/>
          </p:nvPr>
        </p:nvSpPr>
        <p:spPr/>
        <p:txBody>
          <a:bodyPr/>
          <a:lstStyle/>
          <a:p>
            <a:fld id="{C2AEAA6A-3E99-4945-A8F4-104F10E648CC}" type="slidenum">
              <a:rPr lang="en-US" smtClean="0"/>
              <a:t>‹#›</a:t>
            </a:fld>
            <a:endParaRPr lang="en-US"/>
          </a:p>
        </p:txBody>
      </p:sp>
      <p:cxnSp>
        <p:nvCxnSpPr>
          <p:cNvPr id="5" name="Straight Connector 4">
            <a:extLst>
              <a:ext uri="{FF2B5EF4-FFF2-40B4-BE49-F238E27FC236}">
                <a16:creationId xmlns:a16="http://schemas.microsoft.com/office/drawing/2014/main" id="{ED9AE1D6-1550-401E-9E54-B372A6696DC4}"/>
              </a:ext>
            </a:extLst>
          </p:cNvPr>
          <p:cNvCxnSpPr>
            <a:cxnSpLocks/>
          </p:cNvCxnSpPr>
          <p:nvPr userDrawn="1"/>
        </p:nvCxnSpPr>
        <p:spPr>
          <a:xfrm>
            <a:off x="692331" y="796425"/>
            <a:ext cx="11078257" cy="0"/>
          </a:xfrm>
          <a:prstGeom prst="line">
            <a:avLst/>
          </a:prstGeom>
          <a:ln w="3175">
            <a:solidFill>
              <a:srgbClr val="00B050"/>
            </a:solidFill>
          </a:ln>
        </p:spPr>
        <p:style>
          <a:lnRef idx="3">
            <a:schemeClr val="accent1"/>
          </a:lnRef>
          <a:fillRef idx="0">
            <a:schemeClr val="accent1"/>
          </a:fillRef>
          <a:effectRef idx="2">
            <a:schemeClr val="accent1"/>
          </a:effectRef>
          <a:fontRef idx="minor">
            <a:schemeClr val="tx1"/>
          </a:fontRef>
        </p:style>
      </p:cxnSp>
      <p:sp>
        <p:nvSpPr>
          <p:cNvPr id="7" name="Content Placeholder 6">
            <a:extLst>
              <a:ext uri="{FF2B5EF4-FFF2-40B4-BE49-F238E27FC236}">
                <a16:creationId xmlns:a16="http://schemas.microsoft.com/office/drawing/2014/main" id="{A6A86DED-65F4-40EA-B6D1-E515E5F443F8}"/>
              </a:ext>
            </a:extLst>
          </p:cNvPr>
          <p:cNvSpPr>
            <a:spLocks noGrp="1"/>
          </p:cNvSpPr>
          <p:nvPr>
            <p:ph sz="quarter" idx="13"/>
          </p:nvPr>
        </p:nvSpPr>
        <p:spPr>
          <a:xfrm>
            <a:off x="838200" y="209550"/>
            <a:ext cx="8697913" cy="482600"/>
          </a:xfrm>
        </p:spPr>
        <p:txBody>
          <a:bodyPr>
            <a:noAutofit/>
          </a:bodyPr>
          <a:lstStyle>
            <a:lvl1pPr marL="0" indent="0">
              <a:buNone/>
              <a:defRPr sz="3200" b="1">
                <a:latin typeface="Myriad Pro"/>
              </a:defRPr>
            </a:lvl1pPr>
          </a:lstStyle>
          <a:p>
            <a:pPr lvl="0"/>
            <a:r>
              <a:rPr lang="en-US"/>
              <a:t>Click to edit Master text styles</a:t>
            </a:r>
          </a:p>
        </p:txBody>
      </p:sp>
    </p:spTree>
    <p:extLst>
      <p:ext uri="{BB962C8B-B14F-4D97-AF65-F5344CB8AC3E}">
        <p14:creationId xmlns:p14="http://schemas.microsoft.com/office/powerpoint/2010/main" val="244745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4095-CBC2-46B8-A2EA-E9D2C0348F0E}"/>
              </a:ext>
            </a:extLst>
          </p:cNvPr>
          <p:cNvSpPr>
            <a:spLocks noGrp="1"/>
          </p:cNvSpPr>
          <p:nvPr>
            <p:ph type="ctrTitle" hasCustomPrompt="1"/>
          </p:nvPr>
        </p:nvSpPr>
        <p:spPr>
          <a:xfrm>
            <a:off x="1489572" y="2400655"/>
            <a:ext cx="9144000" cy="570820"/>
          </a:xfrm>
        </p:spPr>
        <p:txBody>
          <a:bodyPr anchor="b">
            <a:noAutofit/>
          </a:bodyPr>
          <a:lstStyle>
            <a:lvl1pPr algn="ctr">
              <a:defRPr sz="3600" b="1">
                <a:solidFill>
                  <a:srgbClr val="00C057"/>
                </a:solidFill>
                <a:latin typeface="Myriad Pro"/>
              </a:defRPr>
            </a:lvl1pPr>
          </a:lstStyle>
          <a:p>
            <a:r>
              <a:rPr lang="en-US" dirty="0"/>
              <a:t>PROJECT TITLE</a:t>
            </a:r>
          </a:p>
        </p:txBody>
      </p:sp>
      <p:sp>
        <p:nvSpPr>
          <p:cNvPr id="3" name="Subtitle 2">
            <a:extLst>
              <a:ext uri="{FF2B5EF4-FFF2-40B4-BE49-F238E27FC236}">
                <a16:creationId xmlns:a16="http://schemas.microsoft.com/office/drawing/2014/main" id="{0FE9F9D3-94EE-4023-8B51-843911879BC9}"/>
              </a:ext>
            </a:extLst>
          </p:cNvPr>
          <p:cNvSpPr>
            <a:spLocks noGrp="1"/>
          </p:cNvSpPr>
          <p:nvPr>
            <p:ph type="subTitle" idx="1" hasCustomPrompt="1"/>
          </p:nvPr>
        </p:nvSpPr>
        <p:spPr>
          <a:xfrm>
            <a:off x="3331028" y="3428998"/>
            <a:ext cx="5529943" cy="365125"/>
          </a:xfrm>
        </p:spPr>
        <p:txBody>
          <a:bodyPr>
            <a:noAutofit/>
          </a:bodyPr>
          <a:lstStyle>
            <a:lvl1pPr marL="0" indent="0" algn="ctr">
              <a:buNone/>
              <a:defRPr sz="2800" b="1">
                <a:solidFill>
                  <a:srgbClr val="89CC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4" name="Date Placeholder 3">
            <a:extLst>
              <a:ext uri="{FF2B5EF4-FFF2-40B4-BE49-F238E27FC236}">
                <a16:creationId xmlns:a16="http://schemas.microsoft.com/office/drawing/2014/main" id="{BD0F20FA-E53B-4A5E-BC4C-13B97ABEBBE6}"/>
              </a:ext>
            </a:extLst>
          </p:cNvPr>
          <p:cNvSpPr>
            <a:spLocks noGrp="1"/>
          </p:cNvSpPr>
          <p:nvPr>
            <p:ph type="dt" sz="half" idx="10"/>
          </p:nvPr>
        </p:nvSpPr>
        <p:spPr/>
        <p:txBody>
          <a:bodyPr/>
          <a:lstStyle/>
          <a:p>
            <a:fld id="{280DADBB-6B34-4DE1-9B41-4A8A741359FF}" type="datetime1">
              <a:rPr lang="en-US" smtClean="0"/>
              <a:t>10/4/2022</a:t>
            </a:fld>
            <a:endParaRPr lang="en-US"/>
          </a:p>
        </p:txBody>
      </p:sp>
      <p:sp>
        <p:nvSpPr>
          <p:cNvPr id="5" name="Footer Placeholder 4">
            <a:extLst>
              <a:ext uri="{FF2B5EF4-FFF2-40B4-BE49-F238E27FC236}">
                <a16:creationId xmlns:a16="http://schemas.microsoft.com/office/drawing/2014/main" id="{EA4D18D2-B042-458F-82E8-6799331F2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DDCE4-FB05-48B9-A3B6-C870EA564C91}"/>
              </a:ext>
            </a:extLst>
          </p:cNvPr>
          <p:cNvSpPr>
            <a:spLocks noGrp="1"/>
          </p:cNvSpPr>
          <p:nvPr>
            <p:ph type="sldNum" sz="quarter" idx="12"/>
          </p:nvPr>
        </p:nvSpPr>
        <p:spPr/>
        <p:txBody>
          <a:bodyPr/>
          <a:lstStyle/>
          <a:p>
            <a:fld id="{C2AEAA6A-3E99-4945-A8F4-104F10E648CC}" type="slidenum">
              <a:rPr lang="en-US" smtClean="0"/>
              <a:t>‹#›</a:t>
            </a:fld>
            <a:endParaRPr lang="en-US"/>
          </a:p>
        </p:txBody>
      </p:sp>
      <p:sp>
        <p:nvSpPr>
          <p:cNvPr id="8" name="Content Placeholder 7">
            <a:extLst>
              <a:ext uri="{FF2B5EF4-FFF2-40B4-BE49-F238E27FC236}">
                <a16:creationId xmlns:a16="http://schemas.microsoft.com/office/drawing/2014/main" id="{06C5C66D-D06F-428E-B10A-7AEB9179219B}"/>
              </a:ext>
            </a:extLst>
          </p:cNvPr>
          <p:cNvSpPr>
            <a:spLocks noGrp="1"/>
          </p:cNvSpPr>
          <p:nvPr>
            <p:ph sz="quarter" idx="13" hasCustomPrompt="1"/>
          </p:nvPr>
        </p:nvSpPr>
        <p:spPr>
          <a:xfrm>
            <a:off x="3246526" y="4710111"/>
            <a:ext cx="5800725" cy="365126"/>
          </a:xfrm>
        </p:spPr>
        <p:txBody>
          <a:bodyPr>
            <a:normAutofit/>
          </a:bodyPr>
          <a:lstStyle>
            <a:lvl1pPr marL="0" indent="0" algn="ctr">
              <a:buNone/>
              <a:defRPr sz="1800">
                <a:solidFill>
                  <a:srgbClr val="92D050"/>
                </a:solidFill>
                <a:latin typeface="Myriad Pro"/>
              </a:defRPr>
            </a:lvl1pPr>
          </a:lstStyle>
          <a:p>
            <a:pPr lvl="0"/>
            <a:r>
              <a:rPr lang="en-US" dirty="0"/>
              <a:t>Presented by</a:t>
            </a:r>
          </a:p>
        </p:txBody>
      </p:sp>
    </p:spTree>
    <p:extLst>
      <p:ext uri="{BB962C8B-B14F-4D97-AF65-F5344CB8AC3E}">
        <p14:creationId xmlns:p14="http://schemas.microsoft.com/office/powerpoint/2010/main" val="17813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3184-154E-43CC-9888-19DBD585C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40E60-E8A4-49A9-9E7B-E71344338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91E7F-9A83-41F3-A7A4-03342C3937C1}"/>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5" name="Footer Placeholder 4">
            <a:extLst>
              <a:ext uri="{FF2B5EF4-FFF2-40B4-BE49-F238E27FC236}">
                <a16:creationId xmlns:a16="http://schemas.microsoft.com/office/drawing/2014/main" id="{6FAD7C1E-2CC8-453A-A783-CF64FB0B5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F8618-BC1C-46E6-A8F9-949A05DB53A5}"/>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408341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9E5D-47AE-4E93-9DF6-2D085D9DC2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B5B7B7-8835-4B73-BE00-468C746BC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9CA4B-AB0E-45BD-B4F7-43BDE7F8867C}"/>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5" name="Footer Placeholder 4">
            <a:extLst>
              <a:ext uri="{FF2B5EF4-FFF2-40B4-BE49-F238E27FC236}">
                <a16:creationId xmlns:a16="http://schemas.microsoft.com/office/drawing/2014/main" id="{A45A9BCE-F085-49B2-BD35-B6089A1D6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A1D90-86B6-4AF6-A1D0-3EFF6817C40B}"/>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47602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ACB0-63EF-4D26-8DBE-ACDF0F3D6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CFA05-9F21-48C5-9140-522D4BC8B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42FC7D-64AD-40B2-8B10-D0D117F70E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822DEC-1683-40D6-AA5A-08E205A77C88}"/>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6" name="Footer Placeholder 5">
            <a:extLst>
              <a:ext uri="{FF2B5EF4-FFF2-40B4-BE49-F238E27FC236}">
                <a16:creationId xmlns:a16="http://schemas.microsoft.com/office/drawing/2014/main" id="{EAB45AEC-F054-4241-8527-7373D7E9F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3D4F8-AE0A-42DB-8EB8-33965BD681E3}"/>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24020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0348-8BAF-488F-8B0C-069BB2BD4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62DB2-DC31-4757-A3FE-1D5459E2B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01D241-900F-4E95-8816-040BDC126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41A7F-6CA6-456E-B7BA-39E50B988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BD4FC-8271-4A8F-8AB4-82DD4D6F3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8B324-68C4-4C10-9D53-A0EEA22EB0D0}"/>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8" name="Footer Placeholder 7">
            <a:extLst>
              <a:ext uri="{FF2B5EF4-FFF2-40B4-BE49-F238E27FC236}">
                <a16:creationId xmlns:a16="http://schemas.microsoft.com/office/drawing/2014/main" id="{4C1D7865-3614-4BD2-9A12-7E24466C9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C8D937-43F3-4D8B-8528-0FA297805757}"/>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18017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9C2D-4F13-4FE1-B231-82C2DD2096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6A9284-74D3-4C18-AAED-CF9058180D24}"/>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4" name="Footer Placeholder 3">
            <a:extLst>
              <a:ext uri="{FF2B5EF4-FFF2-40B4-BE49-F238E27FC236}">
                <a16:creationId xmlns:a16="http://schemas.microsoft.com/office/drawing/2014/main" id="{F358F943-ACD3-452E-91D6-5F79D8677E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A6ABC0-3E5A-4114-95CF-E210E04220FF}"/>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334417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F1081-4F02-4EC0-A383-DAEF8959D56D}"/>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3" name="Footer Placeholder 2">
            <a:extLst>
              <a:ext uri="{FF2B5EF4-FFF2-40B4-BE49-F238E27FC236}">
                <a16:creationId xmlns:a16="http://schemas.microsoft.com/office/drawing/2014/main" id="{8AE9E1AC-FCF0-4A10-BC3D-34A8CF10F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5B4691-EEEC-4D43-9A99-A7592EF23F6A}"/>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326030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6D38-6627-4AC0-85B5-3CA93930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CA94B-178A-4D49-9333-6CF43D209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59A9EA-0C58-4E94-A768-8D0DA8D4D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C37708-4C0C-4282-8D09-5A9F4CDC85BF}"/>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6" name="Footer Placeholder 5">
            <a:extLst>
              <a:ext uri="{FF2B5EF4-FFF2-40B4-BE49-F238E27FC236}">
                <a16:creationId xmlns:a16="http://schemas.microsoft.com/office/drawing/2014/main" id="{85E7D64B-C7A7-4E4E-AF72-A81C9D4F7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AF85B-AA26-41FD-BA61-A621B43562A6}"/>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35883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DEB2-A2FD-4611-BB36-A5BD436C4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BDBB64-ACEB-4956-B8C5-5F8F603E2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C192E-B96D-40FF-B541-EEC124B2C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0E017-842E-42B2-B44E-D575913C09D9}"/>
              </a:ext>
            </a:extLst>
          </p:cNvPr>
          <p:cNvSpPr>
            <a:spLocks noGrp="1"/>
          </p:cNvSpPr>
          <p:nvPr>
            <p:ph type="dt" sz="half" idx="10"/>
          </p:nvPr>
        </p:nvSpPr>
        <p:spPr/>
        <p:txBody>
          <a:bodyPr/>
          <a:lstStyle/>
          <a:p>
            <a:fld id="{6DAFF894-F3E2-4DE2-B24C-DE0DADB42C2F}" type="datetimeFigureOut">
              <a:rPr lang="en-US" smtClean="0"/>
              <a:t>10/4/2022</a:t>
            </a:fld>
            <a:endParaRPr lang="en-US"/>
          </a:p>
        </p:txBody>
      </p:sp>
      <p:sp>
        <p:nvSpPr>
          <p:cNvPr id="6" name="Footer Placeholder 5">
            <a:extLst>
              <a:ext uri="{FF2B5EF4-FFF2-40B4-BE49-F238E27FC236}">
                <a16:creationId xmlns:a16="http://schemas.microsoft.com/office/drawing/2014/main" id="{7A2B351A-4AB2-4CD8-BA66-52E68EC0F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046AE-86BD-4D83-BDD0-134BC75E4324}"/>
              </a:ext>
            </a:extLst>
          </p:cNvPr>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83138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42046-CB51-4D3A-A12A-3658CC1C5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734B4-BD63-47F6-BF01-DA2728E5A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6FE51-BEBB-491F-B327-BAC1B9AD1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FF894-F3E2-4DE2-B24C-DE0DADB42C2F}" type="datetimeFigureOut">
              <a:rPr lang="en-US" smtClean="0"/>
              <a:t>10/4/2022</a:t>
            </a:fld>
            <a:endParaRPr lang="en-US"/>
          </a:p>
        </p:txBody>
      </p:sp>
      <p:sp>
        <p:nvSpPr>
          <p:cNvPr id="5" name="Footer Placeholder 4">
            <a:extLst>
              <a:ext uri="{FF2B5EF4-FFF2-40B4-BE49-F238E27FC236}">
                <a16:creationId xmlns:a16="http://schemas.microsoft.com/office/drawing/2014/main" id="{EC37AA95-1586-40E7-9156-D958BDE94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1CB4A-CB9D-4C10-A19F-63F5C1CD4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90C26-7745-43A5-83B9-2897D630157F}" type="slidenum">
              <a:rPr lang="en-US" smtClean="0"/>
              <a:t>‹#›</a:t>
            </a:fld>
            <a:endParaRPr lang="en-US"/>
          </a:p>
        </p:txBody>
      </p:sp>
    </p:spTree>
    <p:extLst>
      <p:ext uri="{BB962C8B-B14F-4D97-AF65-F5344CB8AC3E}">
        <p14:creationId xmlns:p14="http://schemas.microsoft.com/office/powerpoint/2010/main" val="492947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03F85C-BB6A-419C-8CB2-60EBEF447347}"/>
              </a:ext>
            </a:extLst>
          </p:cNvPr>
          <p:cNvSpPr>
            <a:spLocks noGrp="1"/>
          </p:cNvSpPr>
          <p:nvPr>
            <p:ph type="ctrTitle"/>
          </p:nvPr>
        </p:nvSpPr>
        <p:spPr>
          <a:xfrm>
            <a:off x="1003852" y="2704666"/>
            <a:ext cx="10349948" cy="1013882"/>
          </a:xfrm>
        </p:spPr>
        <p:txBody>
          <a:bodyPr/>
          <a:lstStyle/>
          <a:p>
            <a:pPr marL="0" marR="0">
              <a:spcBef>
                <a:spcPts val="0"/>
              </a:spcBef>
              <a:spcAft>
                <a:spcPts val="0"/>
              </a:spcAft>
            </a:pPr>
            <a:r>
              <a:rPr lang="en-US" sz="24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AMELIORATING EFFECT OF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POTASSIUM (K) </a:t>
            </a:r>
            <a:r>
              <a:rPr lang="en-US" sz="24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ON SUGARCANE CROP AT THE GRAND GROWTH STAGE THROUGH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DRONE</a:t>
            </a:r>
            <a:r>
              <a:rPr lang="en-US" sz="24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AERIAL SPRAYING AIDED WITH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SATELLITE IMAGERY </a:t>
            </a:r>
            <a:r>
              <a:rPr lang="en-US" sz="24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FOR ANALYSIS</a:t>
            </a:r>
            <a:endPar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910361-4E50-456B-A57B-E3FB218AC579}"/>
              </a:ext>
            </a:extLst>
          </p:cNvPr>
          <p:cNvSpPr>
            <a:spLocks noGrp="1"/>
          </p:cNvSpPr>
          <p:nvPr>
            <p:ph type="sldNum" sz="quarter" idx="12"/>
          </p:nvPr>
        </p:nvSpPr>
        <p:spPr/>
        <p:txBody>
          <a:bodyPr/>
          <a:lstStyle/>
          <a:p>
            <a:fld id="{C2AEAA6A-3E99-4945-A8F4-104F10E648CC}" type="slidenum">
              <a:rPr lang="en-US" smtClean="0"/>
              <a:t>1</a:t>
            </a:fld>
            <a:endParaRPr lang="en-US"/>
          </a:p>
        </p:txBody>
      </p:sp>
      <p:sp>
        <p:nvSpPr>
          <p:cNvPr id="2" name="AutoShape 2">
            <a:extLst>
              <a:ext uri="{FF2B5EF4-FFF2-40B4-BE49-F238E27FC236}">
                <a16:creationId xmlns:a16="http://schemas.microsoft.com/office/drawing/2014/main" id="{C9B65B3F-21EB-4683-AD4E-F29375D84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810A04D8-D367-9179-3C0C-17F5A1B5674B}"/>
              </a:ext>
            </a:extLst>
          </p:cNvPr>
          <p:cNvSpPr txBox="1"/>
          <p:nvPr/>
        </p:nvSpPr>
        <p:spPr>
          <a:xfrm>
            <a:off x="7079066" y="136525"/>
            <a:ext cx="4969125" cy="609600"/>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33B29742-F55F-2429-3FC1-B4B9A7EDC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590316"/>
            <a:ext cx="3315229" cy="865103"/>
          </a:xfrm>
          <a:prstGeom prst="rect">
            <a:avLst/>
          </a:prstGeom>
        </p:spPr>
      </p:pic>
      <p:sp>
        <p:nvSpPr>
          <p:cNvPr id="6" name="Title 4">
            <a:extLst>
              <a:ext uri="{FF2B5EF4-FFF2-40B4-BE49-F238E27FC236}">
                <a16:creationId xmlns:a16="http://schemas.microsoft.com/office/drawing/2014/main" id="{FA29B501-D6FC-25CA-94CE-D11EA40E371B}"/>
              </a:ext>
            </a:extLst>
          </p:cNvPr>
          <p:cNvSpPr txBox="1">
            <a:spLocks/>
          </p:cNvSpPr>
          <p:nvPr/>
        </p:nvSpPr>
        <p:spPr>
          <a:xfrm>
            <a:off x="1388165" y="4389537"/>
            <a:ext cx="5584135" cy="8435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600" b="1" kern="1200">
                <a:solidFill>
                  <a:srgbClr val="00C057"/>
                </a:solidFill>
                <a:latin typeface="Myriad Pro"/>
                <a:ea typeface="+mj-ea"/>
                <a:cs typeface="+mj-cs"/>
              </a:defRPr>
            </a:lvl1pPr>
          </a:lstStyle>
          <a:p>
            <a:pPr algn="l">
              <a:spcBef>
                <a:spcPts val="0"/>
              </a:spcBef>
            </a:pPr>
            <a:r>
              <a:rPr lang="en-US" sz="2400" dirty="0">
                <a:solidFill>
                  <a:schemeClr val="accent1">
                    <a:lumMod val="75000"/>
                  </a:schemeClr>
                </a:solidFill>
                <a:latin typeface="Times New Roman" panose="02020603050405020304" pitchFamily="18" charset="0"/>
                <a:ea typeface="Calibri" panose="020F0502020204030204" pitchFamily="34" charset="0"/>
                <a:cs typeface="Arial" panose="020B0604020202020204" pitchFamily="34" charset="0"/>
              </a:rPr>
              <a:t>Presented By: Azeem Haider (Ph.D)</a:t>
            </a:r>
            <a:endParaRPr lang="en-US" sz="2400"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76B6FD-E497-021A-E4B0-7DF91F6A2BE3}"/>
              </a:ext>
            </a:extLst>
          </p:cNvPr>
          <p:cNvPicPr>
            <a:picLocks noChangeAspect="1"/>
          </p:cNvPicPr>
          <p:nvPr/>
        </p:nvPicPr>
        <p:blipFill>
          <a:blip r:embed="rId3"/>
          <a:stretch>
            <a:fillRect/>
          </a:stretch>
        </p:blipFill>
        <p:spPr>
          <a:xfrm>
            <a:off x="1918461" y="108842"/>
            <a:ext cx="1662958" cy="1866734"/>
          </a:xfrm>
          <a:prstGeom prst="rect">
            <a:avLst/>
          </a:prstGeom>
        </p:spPr>
      </p:pic>
      <p:pic>
        <p:nvPicPr>
          <p:cNvPr id="3" name="Picture 8" descr="P30 2018 Agricultural UAS [... - XAG - formerly Xaircraft | Facebook">
            <a:extLst>
              <a:ext uri="{FF2B5EF4-FFF2-40B4-BE49-F238E27FC236}">
                <a16:creationId xmlns:a16="http://schemas.microsoft.com/office/drawing/2014/main" id="{7419BF1B-5C8D-E83F-1212-100C241DC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865" y="4094922"/>
            <a:ext cx="3506585" cy="262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RESULTS:</a:t>
            </a:r>
          </a:p>
        </p:txBody>
      </p:sp>
      <p:sp>
        <p:nvSpPr>
          <p:cNvPr id="2" name="Text Box 2">
            <a:extLst>
              <a:ext uri="{FF2B5EF4-FFF2-40B4-BE49-F238E27FC236}">
                <a16:creationId xmlns:a16="http://schemas.microsoft.com/office/drawing/2014/main" id="{51C39066-7259-E748-E89F-960F995F51D1}"/>
              </a:ext>
            </a:extLst>
          </p:cNvPr>
          <p:cNvSpPr txBox="1">
            <a:spLocks noChangeArrowheads="1"/>
          </p:cNvSpPr>
          <p:nvPr/>
        </p:nvSpPr>
        <p:spPr bwMode="auto">
          <a:xfrm>
            <a:off x="6847853" y="5111379"/>
            <a:ext cx="4363486" cy="2589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Figure 5:</a:t>
            </a:r>
            <a:r>
              <a:rPr lang="en-US" sz="1000" dirty="0">
                <a:effectLst/>
                <a:latin typeface="Calibri" panose="020F0502020204030204" pitchFamily="34" charset="0"/>
                <a:ea typeface="Calibri" panose="020F0502020204030204" pitchFamily="34" charset="0"/>
                <a:cs typeface="Arial" panose="020B0604020202020204" pitchFamily="34" charset="0"/>
              </a:rPr>
              <a:t> Average yield (</a:t>
            </a:r>
            <a:r>
              <a:rPr lang="en-US" sz="1000" dirty="0" err="1">
                <a:effectLst/>
                <a:latin typeface="Calibri" panose="020F0502020204030204" pitchFamily="34" charset="0"/>
                <a:ea typeface="Calibri" panose="020F0502020204030204" pitchFamily="34" charset="0"/>
                <a:cs typeface="Arial" panose="020B0604020202020204" pitchFamily="34" charset="0"/>
              </a:rPr>
              <a:t>tc</a:t>
            </a:r>
            <a:r>
              <a:rPr lang="en-US" sz="1000" dirty="0">
                <a:effectLst/>
                <a:latin typeface="Calibri" panose="020F0502020204030204" pitchFamily="34" charset="0"/>
                <a:ea typeface="Calibri" panose="020F0502020204030204" pitchFamily="34" charset="0"/>
                <a:cs typeface="Arial" panose="020B0604020202020204" pitchFamily="34" charset="0"/>
              </a:rPr>
              <a:t>/ha) of all three varieties for control and treated plots.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127CAB0-E631-3F8D-B5A7-626ED6E5DCE7}"/>
              </a:ext>
            </a:extLst>
          </p:cNvPr>
          <p:cNvSpPr txBox="1"/>
          <p:nvPr/>
        </p:nvSpPr>
        <p:spPr>
          <a:xfrm>
            <a:off x="641253" y="1228610"/>
            <a:ext cx="5454747" cy="4207947"/>
          </a:xfrm>
          <a:prstGeom prst="rect">
            <a:avLst/>
          </a:prstGeom>
          <a:noFill/>
        </p:spPr>
        <p:txBody>
          <a:bodyPr wrap="square">
            <a:spAutoFit/>
          </a:bodyPr>
          <a:lstStyle/>
          <a:p>
            <a:pPr marL="0" marR="0" algn="just">
              <a:lnSpc>
                <a:spcPct val="115000"/>
              </a:lnSpc>
              <a:spcBef>
                <a:spcPts val="0"/>
              </a:spcBef>
              <a:spcAft>
                <a:spcPts val="0"/>
              </a:spcAft>
              <a:tabLst>
                <a:tab pos="228600" algn="l"/>
              </a:tabLst>
            </a:pPr>
            <a:r>
              <a:rPr lang="en-US" sz="2000" b="1" i="1" u="sng" dirty="0">
                <a:effectLst/>
                <a:latin typeface="Times New Roman" panose="02020603050405020304" pitchFamily="18" charset="0"/>
                <a:ea typeface="Calibri" panose="020F0502020204030204" pitchFamily="34" charset="0"/>
                <a:cs typeface="Arial" panose="020B0604020202020204" pitchFamily="34" charset="0"/>
              </a:rPr>
              <a:t>Yield of control vs treated plots</a:t>
            </a:r>
          </a:p>
          <a:p>
            <a:pPr marL="0" marR="0" algn="just">
              <a:lnSpc>
                <a:spcPct val="115000"/>
              </a:lnSpc>
              <a:spcBef>
                <a:spcPts val="0"/>
              </a:spcBef>
              <a:spcAft>
                <a:spcPts val="0"/>
              </a:spcAft>
              <a:tabLst>
                <a:tab pos="228600" algn="l"/>
              </a:tabLst>
            </a:pPr>
            <a:endParaRPr lang="en-US" b="1" u="sng" dirty="0">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Cultivar CPF-253 produced about 83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in the control plot and an average of 89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in the treated plots. The highest value obtained was 108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Cultivar CPF-251 produced 86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in the control plot and an average of 92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in the treated plots. The highest value obtained was 101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Cultivar CP 77-400 produced 83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in the control plot and an average of 85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in the treated plots. The highest value obtained was 97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tc</a:t>
            </a:r>
            <a:r>
              <a:rPr lang="en-US" sz="1800" dirty="0">
                <a:effectLst/>
                <a:latin typeface="Times New Roman" panose="02020603050405020304" pitchFamily="18" charset="0"/>
                <a:ea typeface="Calibri" panose="020F0502020204030204" pitchFamily="34" charset="0"/>
                <a:cs typeface="Arial" panose="020B0604020202020204" pitchFamily="34" charset="0"/>
              </a:rPr>
              <a:t>/ha (figure 5).</a:t>
            </a:r>
          </a:p>
        </p:txBody>
      </p:sp>
      <p:graphicFrame>
        <p:nvGraphicFramePr>
          <p:cNvPr id="7" name="Chart 6">
            <a:extLst>
              <a:ext uri="{FF2B5EF4-FFF2-40B4-BE49-F238E27FC236}">
                <a16:creationId xmlns:a16="http://schemas.microsoft.com/office/drawing/2014/main" id="{8AF4614E-2CFB-EC19-45B5-C45FDCAAEDCB}"/>
              </a:ext>
            </a:extLst>
          </p:cNvPr>
          <p:cNvGraphicFramePr>
            <a:graphicFrameLocks/>
          </p:cNvGraphicFramePr>
          <p:nvPr>
            <p:extLst>
              <p:ext uri="{D42A27DB-BD31-4B8C-83A1-F6EECF244321}">
                <p14:modId xmlns:p14="http://schemas.microsoft.com/office/powerpoint/2010/main" val="1342718008"/>
              </p:ext>
            </p:extLst>
          </p:nvPr>
        </p:nvGraphicFramePr>
        <p:xfrm>
          <a:off x="6558353" y="1801348"/>
          <a:ext cx="4652986" cy="3221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80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RESULTS:</a:t>
            </a:r>
          </a:p>
        </p:txBody>
      </p:sp>
      <p:sp>
        <p:nvSpPr>
          <p:cNvPr id="9" name="TextBox 8">
            <a:extLst>
              <a:ext uri="{FF2B5EF4-FFF2-40B4-BE49-F238E27FC236}">
                <a16:creationId xmlns:a16="http://schemas.microsoft.com/office/drawing/2014/main" id="{C925C89C-0425-A14C-EE55-91E54D8D7E5A}"/>
              </a:ext>
            </a:extLst>
          </p:cNvPr>
          <p:cNvSpPr txBox="1"/>
          <p:nvPr/>
        </p:nvSpPr>
        <p:spPr>
          <a:xfrm>
            <a:off x="548488" y="1680910"/>
            <a:ext cx="5454746" cy="3259097"/>
          </a:xfrm>
          <a:prstGeom prst="rect">
            <a:avLst/>
          </a:prstGeom>
          <a:noFill/>
        </p:spPr>
        <p:txBody>
          <a:bodyPr wrap="square">
            <a:spAutoFit/>
          </a:bodyPr>
          <a:lstStyle/>
          <a:p>
            <a:pPr marL="0" marR="0" algn="just">
              <a:lnSpc>
                <a:spcPct val="115000"/>
              </a:lnSpc>
              <a:spcBef>
                <a:spcPts val="0"/>
              </a:spcBef>
              <a:spcAft>
                <a:spcPts val="0"/>
              </a:spcAft>
              <a:tabLst>
                <a:tab pos="228600" algn="l"/>
              </a:tabLst>
            </a:pPr>
            <a:r>
              <a:rPr lang="en-US" sz="1800" b="1" i="1" u="sng" dirty="0">
                <a:effectLst/>
                <a:latin typeface="Times New Roman" panose="02020603050405020304" pitchFamily="18" charset="0"/>
                <a:ea typeface="Calibri" panose="020F0502020204030204" pitchFamily="34" charset="0"/>
                <a:cs typeface="Arial" panose="020B0604020202020204" pitchFamily="34" charset="0"/>
              </a:rPr>
              <a:t>Sugar Recovery and Analysis</a:t>
            </a:r>
            <a:endParaRPr lang="en-US" sz="1800" b="1" u="sng"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Sugar recovery is one of the most important aspects of sugarcane. Our experiment showed possible increase in sugar recovery following treatment with K (Figure 6). </a:t>
            </a:r>
          </a:p>
          <a:p>
            <a:pPr marL="285750" marR="0" indent="-285750" algn="just">
              <a:lnSpc>
                <a:spcPct val="115000"/>
              </a:lnSpc>
              <a:spcBef>
                <a:spcPts val="0"/>
              </a:spcBef>
              <a:spcAft>
                <a:spcPts val="0"/>
              </a:spcAft>
              <a:buFont typeface="Wingdings" panose="05000000000000000000" pitchFamily="2" charset="2"/>
              <a:buChar char="v"/>
              <a:tabLst>
                <a:tab pos="2286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Cultivar CPF-251 appeared to respond best to the treatment, followed by CPF-253 and CP77-400.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tabLst>
                <a:tab pos="2286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id="{49B39504-8436-CDA6-ED19-E8C3E9A1DEB9}"/>
              </a:ext>
            </a:extLst>
          </p:cNvPr>
          <p:cNvGraphicFramePr>
            <a:graphicFrameLocks/>
          </p:cNvGraphicFramePr>
          <p:nvPr>
            <p:extLst>
              <p:ext uri="{D42A27DB-BD31-4B8C-83A1-F6EECF244321}">
                <p14:modId xmlns:p14="http://schemas.microsoft.com/office/powerpoint/2010/main" val="1350009223"/>
              </p:ext>
            </p:extLst>
          </p:nvPr>
        </p:nvGraphicFramePr>
        <p:xfrm>
          <a:off x="6687058" y="1811976"/>
          <a:ext cx="4444768" cy="312803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2">
            <a:extLst>
              <a:ext uri="{FF2B5EF4-FFF2-40B4-BE49-F238E27FC236}">
                <a16:creationId xmlns:a16="http://schemas.microsoft.com/office/drawing/2014/main" id="{43AFFFBF-2105-F903-046E-0C03D1BE1D49}"/>
              </a:ext>
            </a:extLst>
          </p:cNvPr>
          <p:cNvSpPr txBox="1">
            <a:spLocks noChangeArrowheads="1"/>
          </p:cNvSpPr>
          <p:nvPr/>
        </p:nvSpPr>
        <p:spPr bwMode="auto">
          <a:xfrm>
            <a:off x="6768340" y="4993015"/>
            <a:ext cx="4363486" cy="2589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Figure 6:</a:t>
            </a:r>
            <a:r>
              <a:rPr lang="en-US" sz="1000" dirty="0">
                <a:effectLst/>
                <a:latin typeface="Calibri" panose="020F0502020204030204" pitchFamily="34" charset="0"/>
                <a:ea typeface="Calibri" panose="020F0502020204030204" pitchFamily="34" charset="0"/>
                <a:cs typeface="Arial" panose="020B0604020202020204" pitchFamily="34" charset="0"/>
              </a:rPr>
              <a:t> Percentage increase in sugar recovery (%) as compared to the control</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956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RESULTS: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1904902"/>
            <a:ext cx="5560763" cy="2934650"/>
          </a:xfrm>
          <a:prstGeom prst="rect">
            <a:avLst/>
          </a:prstGeom>
          <a:noFill/>
        </p:spPr>
        <p:txBody>
          <a:bodyPr wrap="square">
            <a:spAutoFit/>
          </a:bodyPr>
          <a:lstStyle/>
          <a:p>
            <a:pPr marL="0" marR="0" algn="just">
              <a:lnSpc>
                <a:spcPct val="115000"/>
              </a:lnSpc>
              <a:spcBef>
                <a:spcPts val="0"/>
              </a:spcBef>
              <a:spcAft>
                <a:spcPts val="0"/>
              </a:spcAft>
              <a:tabLst>
                <a:tab pos="228600" algn="l"/>
              </a:tabLs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i="1" u="sng" dirty="0">
                <a:effectLst/>
                <a:latin typeface="Times New Roman" panose="02020603050405020304" pitchFamily="18" charset="0"/>
                <a:ea typeface="Calibri" panose="020F0502020204030204" pitchFamily="34" charset="0"/>
                <a:cs typeface="Arial" panose="020B0604020202020204" pitchFamily="34" charset="0"/>
              </a:rPr>
              <a:t>Yield and Economic Analysis</a:t>
            </a:r>
            <a:endParaRPr lang="en-US" sz="1800" b="1" u="sng"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endParaRPr lang="en-US" sz="1800" dirty="0">
              <a:effectLst/>
              <a:latin typeface="Times New Roman" panose="02020603050405020304" pitchFamily="18" charset="0"/>
              <a:ea typeface="Calibri" panose="020F0502020204030204" pitchFamily="34" charset="0"/>
            </a:endParaRPr>
          </a:p>
          <a:p>
            <a:pPr marL="285750" marR="0" indent="-285750">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combined analysis of financial and production benefits is shown in Figure 7. As we can see that an incremental benefit of 7.6% is observed for CPF-253, 7.1% for CPF-251, and 2.5% for CP 77-400</a:t>
            </a:r>
          </a:p>
          <a:p>
            <a:pPr marL="285750" marR="0" indent="-285750">
              <a:spcBef>
                <a:spcPts val="0"/>
              </a:spcBef>
              <a:spcAft>
                <a:spcPts val="800"/>
              </a:spcAft>
              <a:buFont typeface="Wingdings" panose="05000000000000000000" pitchFamily="2" charset="2"/>
              <a:buChar char="Ø"/>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Similarly, a financial benefit of 7.9% is observed for CPF-253, 7.7% for CPF-251, and 3% for CP 77-400</a:t>
            </a:r>
          </a:p>
        </p:txBody>
      </p:sp>
      <p:sp>
        <p:nvSpPr>
          <p:cNvPr id="4" name="Text Box 2">
            <a:extLst>
              <a:ext uri="{FF2B5EF4-FFF2-40B4-BE49-F238E27FC236}">
                <a16:creationId xmlns:a16="http://schemas.microsoft.com/office/drawing/2014/main" id="{AA28101E-F298-2F13-45A3-A48EAAB89DCB}"/>
              </a:ext>
            </a:extLst>
          </p:cNvPr>
          <p:cNvSpPr txBox="1">
            <a:spLocks noChangeArrowheads="1"/>
          </p:cNvSpPr>
          <p:nvPr/>
        </p:nvSpPr>
        <p:spPr bwMode="auto">
          <a:xfrm>
            <a:off x="6385337" y="5111074"/>
            <a:ext cx="5404748" cy="2589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Figure 7:</a:t>
            </a:r>
            <a:r>
              <a:rPr lang="en-US" sz="1000" dirty="0">
                <a:effectLst/>
                <a:latin typeface="Calibri" panose="020F0502020204030204" pitchFamily="34" charset="0"/>
                <a:ea typeface="Calibri" panose="020F0502020204030204" pitchFamily="34" charset="0"/>
                <a:cs typeface="Arial" panose="020B0604020202020204" pitchFamily="34" charset="0"/>
              </a:rPr>
              <a:t> Incremental benefit per acre and average yield impact as compared to the control plots.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DB2866AD-F00C-9D2E-AE8C-6BBEA14398C1}"/>
              </a:ext>
            </a:extLst>
          </p:cNvPr>
          <p:cNvGraphicFramePr>
            <a:graphicFrameLocks/>
          </p:cNvGraphicFramePr>
          <p:nvPr>
            <p:extLst>
              <p:ext uri="{D42A27DB-BD31-4B8C-83A1-F6EECF244321}">
                <p14:modId xmlns:p14="http://schemas.microsoft.com/office/powerpoint/2010/main" val="4197761847"/>
              </p:ext>
            </p:extLst>
          </p:nvPr>
        </p:nvGraphicFramePr>
        <p:xfrm>
          <a:off x="6292664" y="1769140"/>
          <a:ext cx="5291643" cy="3206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329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RESULTS </a:t>
            </a:r>
            <a:r>
              <a:rPr lang="en-US" sz="2000" dirty="0">
                <a:solidFill>
                  <a:srgbClr val="00C057"/>
                </a:solidFill>
                <a:latin typeface="Times New Roman" panose="02020603050405020304" pitchFamily="18" charset="0"/>
                <a:cs typeface="Arial" panose="020B0604020202020204" pitchFamily="34" charset="0"/>
              </a:rPr>
              <a:t>(Satellite Imagery Indices)</a:t>
            </a:r>
            <a:r>
              <a:rPr lang="en-US" sz="2400" dirty="0">
                <a:solidFill>
                  <a:srgbClr val="00C057"/>
                </a:solidFill>
                <a:latin typeface="Times New Roman" panose="02020603050405020304" pitchFamily="18" charset="0"/>
                <a:cs typeface="Arial" panose="020B0604020202020204" pitchFamily="34" charset="0"/>
              </a:rPr>
              <a:t>:</a:t>
            </a:r>
          </a:p>
        </p:txBody>
      </p:sp>
      <p:pic>
        <p:nvPicPr>
          <p:cNvPr id="2" name="Picture 1">
            <a:extLst>
              <a:ext uri="{FF2B5EF4-FFF2-40B4-BE49-F238E27FC236}">
                <a16:creationId xmlns:a16="http://schemas.microsoft.com/office/drawing/2014/main" id="{39718726-0CEC-5A77-84A1-E26815D123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54" y="821684"/>
            <a:ext cx="11131826" cy="5306001"/>
          </a:xfrm>
          <a:prstGeom prst="rect">
            <a:avLst/>
          </a:prstGeom>
          <a:noFill/>
        </p:spPr>
      </p:pic>
      <p:sp>
        <p:nvSpPr>
          <p:cNvPr id="3" name="TextBox 2">
            <a:extLst>
              <a:ext uri="{FF2B5EF4-FFF2-40B4-BE49-F238E27FC236}">
                <a16:creationId xmlns:a16="http://schemas.microsoft.com/office/drawing/2014/main" id="{E66AF947-C992-A3D6-4118-E035D97C24D2}"/>
              </a:ext>
            </a:extLst>
          </p:cNvPr>
          <p:cNvSpPr txBox="1"/>
          <p:nvPr/>
        </p:nvSpPr>
        <p:spPr>
          <a:xfrm>
            <a:off x="641254" y="6166873"/>
            <a:ext cx="11131826" cy="325538"/>
          </a:xfrm>
          <a:prstGeom prst="rect">
            <a:avLst/>
          </a:prstGeom>
          <a:noFill/>
        </p:spPr>
        <p:txBody>
          <a:bodyPr wrap="square">
            <a:spAutoFit/>
          </a:bodyPr>
          <a:lstStyle/>
          <a:p>
            <a:pPr marL="0" marR="0" algn="just">
              <a:lnSpc>
                <a:spcPct val="115000"/>
              </a:lnSpc>
              <a:spcBef>
                <a:spcPts val="60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Figure 8</a:t>
            </a:r>
            <a:r>
              <a:rPr lang="en-US" sz="1400" dirty="0">
                <a:effectLst/>
                <a:latin typeface="Calibri" panose="020F0502020204030204" pitchFamily="34" charset="0"/>
                <a:ea typeface="Calibri" panose="020F0502020204030204" pitchFamily="34" charset="0"/>
                <a:cs typeface="Arial" panose="020B0604020202020204" pitchFamily="34" charset="0"/>
              </a:rPr>
              <a:t>: Vegetation indices for different stages of crop from sowing to maturity. The right side shows the corresponding color range of each index.</a:t>
            </a:r>
          </a:p>
        </p:txBody>
      </p:sp>
      <p:sp>
        <p:nvSpPr>
          <p:cNvPr id="4" name="TextBox 3">
            <a:extLst>
              <a:ext uri="{FF2B5EF4-FFF2-40B4-BE49-F238E27FC236}">
                <a16:creationId xmlns:a16="http://schemas.microsoft.com/office/drawing/2014/main" id="{117626BE-1EED-B4B8-26FC-23422E152E0B}"/>
              </a:ext>
            </a:extLst>
          </p:cNvPr>
          <p:cNvSpPr txBox="1"/>
          <p:nvPr/>
        </p:nvSpPr>
        <p:spPr>
          <a:xfrm flipH="1">
            <a:off x="8275319" y="1762540"/>
            <a:ext cx="2954422" cy="276999"/>
          </a:xfrm>
          <a:prstGeom prst="rect">
            <a:avLst/>
          </a:prstGeom>
          <a:noFill/>
        </p:spPr>
        <p:txBody>
          <a:bodyPr wrap="square" rtlCol="0">
            <a:spAutoFit/>
          </a:bodyPr>
          <a:lstStyle/>
          <a:p>
            <a:pPr algn="ctr"/>
            <a:r>
              <a:rPr lang="en-US" sz="1200" b="1" dirty="0"/>
              <a:t>Health of the crop &amp; any sudden changes </a:t>
            </a:r>
          </a:p>
        </p:txBody>
      </p:sp>
      <p:sp>
        <p:nvSpPr>
          <p:cNvPr id="5" name="TextBox 4">
            <a:extLst>
              <a:ext uri="{FF2B5EF4-FFF2-40B4-BE49-F238E27FC236}">
                <a16:creationId xmlns:a16="http://schemas.microsoft.com/office/drawing/2014/main" id="{6887A426-D973-2D50-83F9-08D12D91089C}"/>
              </a:ext>
            </a:extLst>
          </p:cNvPr>
          <p:cNvSpPr txBox="1"/>
          <p:nvPr/>
        </p:nvSpPr>
        <p:spPr>
          <a:xfrm flipH="1">
            <a:off x="8182554" y="5703933"/>
            <a:ext cx="2954422" cy="276999"/>
          </a:xfrm>
          <a:prstGeom prst="rect">
            <a:avLst/>
          </a:prstGeom>
          <a:noFill/>
        </p:spPr>
        <p:txBody>
          <a:bodyPr wrap="square" rtlCol="0">
            <a:spAutoFit/>
          </a:bodyPr>
          <a:lstStyle/>
          <a:p>
            <a:pPr algn="ctr"/>
            <a:r>
              <a:rPr lang="en-US" sz="1200" b="1" dirty="0"/>
              <a:t>Change in vegetation along with NDVI</a:t>
            </a:r>
          </a:p>
        </p:txBody>
      </p:sp>
      <p:sp>
        <p:nvSpPr>
          <p:cNvPr id="7" name="TextBox 6">
            <a:extLst>
              <a:ext uri="{FF2B5EF4-FFF2-40B4-BE49-F238E27FC236}">
                <a16:creationId xmlns:a16="http://schemas.microsoft.com/office/drawing/2014/main" id="{EB378116-9942-6745-D549-A36C58FCC772}"/>
              </a:ext>
            </a:extLst>
          </p:cNvPr>
          <p:cNvSpPr txBox="1"/>
          <p:nvPr/>
        </p:nvSpPr>
        <p:spPr>
          <a:xfrm flipH="1">
            <a:off x="8275319" y="2980395"/>
            <a:ext cx="2954422" cy="276999"/>
          </a:xfrm>
          <a:prstGeom prst="rect">
            <a:avLst/>
          </a:prstGeom>
          <a:noFill/>
        </p:spPr>
        <p:txBody>
          <a:bodyPr wrap="square" rtlCol="0">
            <a:spAutoFit/>
          </a:bodyPr>
          <a:lstStyle/>
          <a:p>
            <a:pPr algn="ctr"/>
            <a:r>
              <a:rPr lang="en-US" sz="1200" b="1" dirty="0"/>
              <a:t>Monitor Nitrogen content </a:t>
            </a:r>
          </a:p>
        </p:txBody>
      </p:sp>
      <p:sp>
        <p:nvSpPr>
          <p:cNvPr id="8" name="TextBox 7">
            <a:extLst>
              <a:ext uri="{FF2B5EF4-FFF2-40B4-BE49-F238E27FC236}">
                <a16:creationId xmlns:a16="http://schemas.microsoft.com/office/drawing/2014/main" id="{E98B559B-2562-4FC9-92F4-3D11D1EB936D}"/>
              </a:ext>
            </a:extLst>
          </p:cNvPr>
          <p:cNvSpPr txBox="1"/>
          <p:nvPr/>
        </p:nvSpPr>
        <p:spPr>
          <a:xfrm flipH="1">
            <a:off x="8275319" y="4371433"/>
            <a:ext cx="2954422" cy="276999"/>
          </a:xfrm>
          <a:prstGeom prst="rect">
            <a:avLst/>
          </a:prstGeom>
          <a:noFill/>
        </p:spPr>
        <p:txBody>
          <a:bodyPr wrap="square" rtlCol="0">
            <a:spAutoFit/>
          </a:bodyPr>
          <a:lstStyle/>
          <a:p>
            <a:pPr algn="ctr"/>
            <a:r>
              <a:rPr lang="en-US" sz="1200" b="1" dirty="0"/>
              <a:t>Water situation of the crop</a:t>
            </a:r>
          </a:p>
        </p:txBody>
      </p:sp>
    </p:spTree>
    <p:extLst>
      <p:ext uri="{BB962C8B-B14F-4D97-AF65-F5344CB8AC3E}">
        <p14:creationId xmlns:p14="http://schemas.microsoft.com/office/powerpoint/2010/main" val="27443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59AF84-9FDE-C632-D733-A5C1699D9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10" name="TextBox 9">
            <a:extLst>
              <a:ext uri="{FF2B5EF4-FFF2-40B4-BE49-F238E27FC236}">
                <a16:creationId xmlns:a16="http://schemas.microsoft.com/office/drawing/2014/main" id="{E1966C73-674B-FB73-408A-8AF4C249A9D6}"/>
              </a:ext>
            </a:extLst>
          </p:cNvPr>
          <p:cNvSpPr txBox="1"/>
          <p:nvPr/>
        </p:nvSpPr>
        <p:spPr>
          <a:xfrm>
            <a:off x="2524871" y="6362192"/>
            <a:ext cx="6334540" cy="292259"/>
          </a:xfrm>
          <a:prstGeom prst="rect">
            <a:avLst/>
          </a:prstGeom>
          <a:noFill/>
        </p:spPr>
        <p:txBody>
          <a:bodyPr wrap="square">
            <a:spAutoFit/>
          </a:bodyPr>
          <a:lstStyle/>
          <a:p>
            <a:pPr marL="0" marR="0" algn="just">
              <a:lnSpc>
                <a:spcPct val="115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Figure </a:t>
            </a:r>
            <a:r>
              <a:rPr lang="en-US" sz="1200" b="1" dirty="0">
                <a:latin typeface="Calibri" panose="020F0502020204030204" pitchFamily="34" charset="0"/>
                <a:ea typeface="Calibri" panose="020F0502020204030204" pitchFamily="34" charset="0"/>
                <a:cs typeface="Arial" panose="020B0604020202020204" pitchFamily="34" charset="0"/>
              </a:rPr>
              <a:t>9</a:t>
            </a:r>
            <a:r>
              <a:rPr lang="en-US" sz="1200" b="1"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 Vegetation indices are shown for each variety for the control plots and treated plots</a:t>
            </a:r>
          </a:p>
        </p:txBody>
      </p:sp>
      <p:grpSp>
        <p:nvGrpSpPr>
          <p:cNvPr id="9" name="Group 8">
            <a:extLst>
              <a:ext uri="{FF2B5EF4-FFF2-40B4-BE49-F238E27FC236}">
                <a16:creationId xmlns:a16="http://schemas.microsoft.com/office/drawing/2014/main" id="{C21A428E-91A3-91B6-77C2-39BF7428478D}"/>
              </a:ext>
            </a:extLst>
          </p:cNvPr>
          <p:cNvGrpSpPr>
            <a:grpSpLocks/>
          </p:cNvGrpSpPr>
          <p:nvPr/>
        </p:nvGrpSpPr>
        <p:grpSpPr bwMode="auto">
          <a:xfrm>
            <a:off x="1585211" y="230812"/>
            <a:ext cx="4073212" cy="6077224"/>
            <a:chOff x="2873" y="-2126"/>
            <a:chExt cx="2956" cy="7294"/>
          </a:xfrm>
        </p:grpSpPr>
        <p:pic>
          <p:nvPicPr>
            <p:cNvPr id="15" name="Picture 14">
              <a:extLst>
                <a:ext uri="{FF2B5EF4-FFF2-40B4-BE49-F238E27FC236}">
                  <a16:creationId xmlns:a16="http://schemas.microsoft.com/office/drawing/2014/main" id="{B8630D86-7B22-C84B-BB93-36104F7AF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 y="-2126"/>
              <a:ext cx="2956" cy="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EA1E033-12CE-C1F5-1669-61F1E7B925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 y="328"/>
              <a:ext cx="2956" cy="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4979434-64F7-CD8D-8E83-1DC412BAFC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 y="2780"/>
              <a:ext cx="2956" cy="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9BC3EB92-8EA1-A0C0-A630-D8949FCF39F2}"/>
              </a:ext>
            </a:extLst>
          </p:cNvPr>
          <p:cNvGrpSpPr>
            <a:grpSpLocks/>
          </p:cNvGrpSpPr>
          <p:nvPr/>
        </p:nvGrpSpPr>
        <p:grpSpPr bwMode="auto">
          <a:xfrm>
            <a:off x="5692141" y="230811"/>
            <a:ext cx="4073212" cy="6077226"/>
            <a:chOff x="6546" y="-2124"/>
            <a:chExt cx="2956" cy="7292"/>
          </a:xfrm>
        </p:grpSpPr>
        <p:pic>
          <p:nvPicPr>
            <p:cNvPr id="12" name="Picture 11">
              <a:extLst>
                <a:ext uri="{FF2B5EF4-FFF2-40B4-BE49-F238E27FC236}">
                  <a16:creationId xmlns:a16="http://schemas.microsoft.com/office/drawing/2014/main" id="{7305B457-5B23-9C4D-E617-36EC628D3C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6" y="-2124"/>
              <a:ext cx="2956" cy="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1E32CA-D46E-E4E8-7C53-FC06BC95A9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6" y="328"/>
              <a:ext cx="2956" cy="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A95E93A-CA7E-98BB-BFD2-8165198B043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6" y="2780"/>
              <a:ext cx="2956" cy="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695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C2269-859A-770F-B4DF-2DD275D47C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893" y="940904"/>
            <a:ext cx="8923490" cy="4717773"/>
          </a:xfrm>
          <a:prstGeom prst="rect">
            <a:avLst/>
          </a:prstGeom>
          <a:noFill/>
        </p:spPr>
      </p:pic>
      <p:sp>
        <p:nvSpPr>
          <p:cNvPr id="4" name="TextBox 3">
            <a:extLst>
              <a:ext uri="{FF2B5EF4-FFF2-40B4-BE49-F238E27FC236}">
                <a16:creationId xmlns:a16="http://schemas.microsoft.com/office/drawing/2014/main" id="{866FBC48-FF84-2A38-4E0B-605CE85AA8FB}"/>
              </a:ext>
            </a:extLst>
          </p:cNvPr>
          <p:cNvSpPr txBox="1"/>
          <p:nvPr/>
        </p:nvSpPr>
        <p:spPr>
          <a:xfrm>
            <a:off x="921591" y="5664783"/>
            <a:ext cx="9395792" cy="504625"/>
          </a:xfrm>
          <a:prstGeom prst="rect">
            <a:avLst/>
          </a:prstGeom>
          <a:noFill/>
        </p:spPr>
        <p:txBody>
          <a:bodyPr wrap="square">
            <a:spAutoFit/>
          </a:bodyPr>
          <a:lstStyle/>
          <a:p>
            <a:pPr marL="457200" marR="0" algn="just">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Figure 10:</a:t>
            </a:r>
            <a:r>
              <a:rPr lang="en-US" sz="1200" dirty="0">
                <a:effectLst/>
                <a:latin typeface="Calibri" panose="020F0502020204030204" pitchFamily="34" charset="0"/>
                <a:ea typeface="Calibri" panose="020F0502020204030204" pitchFamily="34" charset="0"/>
                <a:cs typeface="Arial" panose="020B0604020202020204" pitchFamily="34" charset="0"/>
              </a:rPr>
              <a:t> Annotated graph to explicitly show the sowing, harvesting and Potassium application time periods on treated plots through NDVI. The graph shows maximum, minimum and average values of NDVI during the experimental cropping season and previous cropping season</a:t>
            </a:r>
          </a:p>
        </p:txBody>
      </p:sp>
      <p:pic>
        <p:nvPicPr>
          <p:cNvPr id="5" name="Picture 4">
            <a:extLst>
              <a:ext uri="{FF2B5EF4-FFF2-40B4-BE49-F238E27FC236}">
                <a16:creationId xmlns:a16="http://schemas.microsoft.com/office/drawing/2014/main" id="{DFA6B979-EC33-E10E-952E-71BF6DD68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Tree>
    <p:extLst>
      <p:ext uri="{BB962C8B-B14F-4D97-AF65-F5344CB8AC3E}">
        <p14:creationId xmlns:p14="http://schemas.microsoft.com/office/powerpoint/2010/main" val="364021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DISCUSSION &amp; CONCLUSION:</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5" y="1307981"/>
            <a:ext cx="10543580" cy="5170390"/>
          </a:xfrm>
          <a:prstGeom prst="rect">
            <a:avLst/>
          </a:prstGeom>
          <a:noFill/>
        </p:spPr>
        <p:txBody>
          <a:bodyPr wrap="square">
            <a:spAutoFit/>
          </a:bodyPr>
          <a:lstStyle/>
          <a:p>
            <a:pPr marL="285750" marR="0" indent="-285750" algn="just">
              <a:lnSpc>
                <a:spcPct val="115000"/>
              </a:lnSpc>
              <a:spcBef>
                <a:spcPts val="0"/>
              </a:spcBef>
              <a:spcAft>
                <a:spcPts val="0"/>
              </a:spcAft>
              <a:buFont typeface="Wingdings" panose="05000000000000000000" pitchFamily="2" charset="2"/>
              <a:buChar char="v"/>
              <a:tabLst>
                <a:tab pos="17145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Remote sensing, better field management and K application at the peak growth stage resulted in better crop performance at the study site</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tabLst>
                <a:tab pos="171450" algn="l"/>
              </a:tabLs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tabLst>
                <a:tab pos="17145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This is reflected in the annotated graph (Figure 7) that show the planting, harvesting and K application dates in the treated plots through NDVI </a:t>
            </a:r>
          </a:p>
          <a:p>
            <a:pPr marL="285750" marR="0" indent="-285750" algn="just">
              <a:lnSpc>
                <a:spcPct val="115000"/>
              </a:lnSpc>
              <a:spcBef>
                <a:spcPts val="0"/>
              </a:spcBef>
              <a:spcAft>
                <a:spcPts val="0"/>
              </a:spcAft>
              <a:buFont typeface="Wingdings" panose="05000000000000000000" pitchFamily="2" charset="2"/>
              <a:buChar char="v"/>
              <a:tabLst>
                <a:tab pos="17145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tabLst>
                <a:tab pos="17145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The graph shows maximum, minimum and average values of NDVI during the experimental cropping season and previous cropping season</a:t>
            </a:r>
          </a:p>
          <a:p>
            <a:pPr marL="285750" marR="0" indent="-285750" algn="just">
              <a:lnSpc>
                <a:spcPct val="115000"/>
              </a:lnSpc>
              <a:spcBef>
                <a:spcPts val="0"/>
              </a:spcBef>
              <a:spcAft>
                <a:spcPts val="0"/>
              </a:spcAft>
              <a:buFont typeface="Wingdings" panose="05000000000000000000" pitchFamily="2" charset="2"/>
              <a:buChar char="v"/>
              <a:tabLst>
                <a:tab pos="17145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buFont typeface="Wingdings" panose="05000000000000000000" pitchFamily="2" charset="2"/>
              <a:buChar char="v"/>
              <a:tabLst>
                <a:tab pos="17145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This paper presents a novel field-level experiment for the application of K to sugarcane at the peak growth stage using a drone in Pakistan</a:t>
            </a:r>
          </a:p>
          <a:p>
            <a:pPr marL="285750" indent="-285750" algn="just">
              <a:lnSpc>
                <a:spcPct val="115000"/>
              </a:lnSpc>
              <a:buFont typeface="Wingdings" panose="05000000000000000000" pitchFamily="2" charset="2"/>
              <a:buChar char="v"/>
              <a:tabLst>
                <a:tab pos="17145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buFont typeface="Wingdings" panose="05000000000000000000" pitchFamily="2" charset="2"/>
              <a:buChar char="v"/>
              <a:tabLst>
                <a:tab pos="17145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Our experiment utilized the power of remote sensing and different vegetation indices during the crop cycle </a:t>
            </a:r>
          </a:p>
          <a:p>
            <a:pPr marL="285750" indent="-285750" algn="just">
              <a:lnSpc>
                <a:spcPct val="115000"/>
              </a:lnSpc>
              <a:buFont typeface="Wingdings" panose="05000000000000000000" pitchFamily="2" charset="2"/>
              <a:buChar char="v"/>
              <a:tabLst>
                <a:tab pos="17145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buFont typeface="Wingdings" panose="05000000000000000000" pitchFamily="2" charset="2"/>
              <a:buChar char="v"/>
              <a:tabLst>
                <a:tab pos="17145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The ongoing monitoring helped to better manage the crop compared to previous seasons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tabLst>
                <a:tab pos="17145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468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ACKNOWLEDGEMENT &amp; REFERENCES: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2135619"/>
            <a:ext cx="11191354" cy="4278094"/>
          </a:xfrm>
          <a:prstGeom prst="rect">
            <a:avLst/>
          </a:prstGeom>
          <a:noFill/>
        </p:spPr>
        <p:txBody>
          <a:bodyPr wrap="square">
            <a:spAutoFit/>
          </a:bodyPr>
          <a:lstStyle/>
          <a:p>
            <a:pPr marL="285750" indent="-285750">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R. Bhatt, P. Singh, O. M. Ali, A. A. H. Abdel </a:t>
            </a:r>
            <a:r>
              <a:rPr lang="en-US" sz="1600" dirty="0" err="1">
                <a:effectLst/>
                <a:latin typeface="Calibri" panose="020F0502020204030204" pitchFamily="34" charset="0"/>
                <a:ea typeface="Calibri" panose="020F0502020204030204" pitchFamily="34" charset="0"/>
                <a:cs typeface="Arial" panose="020B0604020202020204" pitchFamily="34" charset="0"/>
              </a:rPr>
              <a:t>Latef</a:t>
            </a:r>
            <a:r>
              <a:rPr lang="en-US" sz="1600" dirty="0">
                <a:effectLst/>
                <a:latin typeface="Calibri" panose="020F0502020204030204" pitchFamily="34" charset="0"/>
                <a:ea typeface="Calibri" panose="020F0502020204030204" pitchFamily="34" charset="0"/>
                <a:cs typeface="Arial" panose="020B0604020202020204" pitchFamily="34" charset="0"/>
              </a:rPr>
              <a:t>, A. M. Laing, A. Hossain, Yield and Quality of Ratoon Sugarcane Are Improved by Applying Potassium under Irrigation to Potassium Deficient Soils, Agronomy 11 (2021) 1381</a:t>
            </a:r>
          </a:p>
          <a:p>
            <a:pPr marL="285750" indent="-285750">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N. Rasheed, W. S. Qureshi, S. A. Khan, M. A. Naqvi, E. </a:t>
            </a:r>
            <a:r>
              <a:rPr lang="en-US" sz="1600" dirty="0" err="1">
                <a:effectLst/>
                <a:latin typeface="Calibri" panose="020F0502020204030204" pitchFamily="34" charset="0"/>
                <a:ea typeface="Calibri" panose="020F0502020204030204" pitchFamily="34" charset="0"/>
                <a:cs typeface="Arial" panose="020B0604020202020204" pitchFamily="34" charset="0"/>
              </a:rPr>
              <a:t>Alanazi</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Calibri" panose="020F0502020204030204" pitchFamily="34" charset="0"/>
                <a:ea typeface="Calibri" panose="020F0502020204030204" pitchFamily="34" charset="0"/>
                <a:cs typeface="Arial" panose="020B0604020202020204" pitchFamily="34" charset="0"/>
              </a:rPr>
              <a:t>AirMatch</a:t>
            </a:r>
            <a:r>
              <a:rPr lang="en-US" sz="1600" dirty="0">
                <a:effectLst/>
                <a:latin typeface="Calibri" panose="020F0502020204030204" pitchFamily="34" charset="0"/>
                <a:ea typeface="Calibri" panose="020F0502020204030204" pitchFamily="34" charset="0"/>
                <a:cs typeface="Arial" panose="020B0604020202020204" pitchFamily="34" charset="0"/>
              </a:rPr>
              <a:t>: An Automated </a:t>
            </a:r>
            <a:r>
              <a:rPr lang="en-US" sz="1600" dirty="0" err="1">
                <a:effectLst/>
                <a:latin typeface="Calibri" panose="020F0502020204030204" pitchFamily="34" charset="0"/>
                <a:ea typeface="Calibri" panose="020F0502020204030204" pitchFamily="34" charset="0"/>
                <a:cs typeface="Arial" panose="020B0604020202020204" pitchFamily="34" charset="0"/>
              </a:rPr>
              <a:t>Mosaicing</a:t>
            </a:r>
            <a:r>
              <a:rPr lang="en-US" sz="1600" dirty="0">
                <a:effectLst/>
                <a:latin typeface="Calibri" panose="020F0502020204030204" pitchFamily="34" charset="0"/>
                <a:ea typeface="Calibri" panose="020F0502020204030204" pitchFamily="34" charset="0"/>
                <a:cs typeface="Arial" panose="020B0604020202020204" pitchFamily="34" charset="0"/>
              </a:rPr>
              <a:t> System with Video Preprocessing Engine for Multiple Aerial Feeds, IEICE Transactions on Information and Systems E104.D (2021) 490–499. </a:t>
            </a:r>
          </a:p>
          <a:p>
            <a:pPr marL="285750" indent="-285750">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S. I. Moazzam, U. S. Khan, W. S. Qureshi, M. I. Tiwana, N. Rashid, W. S. </a:t>
            </a:r>
            <a:r>
              <a:rPr lang="en-US" sz="1600" dirty="0" err="1">
                <a:effectLst/>
                <a:latin typeface="Calibri" panose="020F0502020204030204" pitchFamily="34" charset="0"/>
                <a:ea typeface="Calibri" panose="020F0502020204030204" pitchFamily="34" charset="0"/>
                <a:cs typeface="Arial" panose="020B0604020202020204" pitchFamily="34" charset="0"/>
              </a:rPr>
              <a:t>Alasmary</a:t>
            </a:r>
            <a:r>
              <a:rPr lang="en-US" sz="1600" dirty="0">
                <a:effectLst/>
                <a:latin typeface="Calibri" panose="020F0502020204030204" pitchFamily="34" charset="0"/>
                <a:ea typeface="Calibri" panose="020F0502020204030204" pitchFamily="34" charset="0"/>
                <a:cs typeface="Arial" panose="020B0604020202020204" pitchFamily="34" charset="0"/>
              </a:rPr>
              <a:t>, J. Iqbal, A. Hamza, A Patch-Image Based Classification Approach for Detection of Weeds in Sugar Beet Crop, IEEE Access 9 (2021) 121698–121715. </a:t>
            </a:r>
          </a:p>
          <a:p>
            <a:pPr marL="285750" indent="-285750">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J. Qi, A. </a:t>
            </a:r>
            <a:r>
              <a:rPr lang="en-US" sz="1600" dirty="0" err="1">
                <a:effectLst/>
                <a:latin typeface="Calibri" panose="020F0502020204030204" pitchFamily="34" charset="0"/>
                <a:ea typeface="Calibri" panose="020F0502020204030204" pitchFamily="34" charset="0"/>
                <a:cs typeface="Arial" panose="020B0604020202020204" pitchFamily="34" charset="0"/>
              </a:rPr>
              <a:t>Chehbouni</a:t>
            </a:r>
            <a:r>
              <a:rPr lang="en-US" sz="1600" dirty="0">
                <a:effectLst/>
                <a:latin typeface="Calibri" panose="020F0502020204030204" pitchFamily="34" charset="0"/>
                <a:ea typeface="Calibri" panose="020F0502020204030204" pitchFamily="34" charset="0"/>
                <a:cs typeface="Arial" panose="020B0604020202020204" pitchFamily="34" charset="0"/>
              </a:rPr>
              <a:t>, A. </a:t>
            </a:r>
            <a:r>
              <a:rPr lang="en-US" sz="1600" dirty="0" err="1">
                <a:effectLst/>
                <a:latin typeface="Calibri" panose="020F0502020204030204" pitchFamily="34" charset="0"/>
                <a:ea typeface="Calibri" panose="020F0502020204030204" pitchFamily="34" charset="0"/>
                <a:cs typeface="Arial" panose="020B0604020202020204" pitchFamily="34" charset="0"/>
              </a:rPr>
              <a:t>Huete</a:t>
            </a:r>
            <a:r>
              <a:rPr lang="en-US" sz="1600" dirty="0">
                <a:effectLst/>
                <a:latin typeface="Calibri" panose="020F0502020204030204" pitchFamily="34" charset="0"/>
                <a:ea typeface="Calibri" panose="020F0502020204030204" pitchFamily="34" charset="0"/>
                <a:cs typeface="Arial" panose="020B0604020202020204" pitchFamily="34" charset="0"/>
              </a:rPr>
              <a:t>, Y. Kerr, S. </a:t>
            </a:r>
            <a:r>
              <a:rPr lang="en-US" sz="1600" dirty="0" err="1">
                <a:effectLst/>
                <a:latin typeface="Calibri" panose="020F0502020204030204" pitchFamily="34" charset="0"/>
                <a:ea typeface="Calibri" panose="020F0502020204030204" pitchFamily="34" charset="0"/>
                <a:cs typeface="Arial" panose="020B0604020202020204" pitchFamily="34" charset="0"/>
              </a:rPr>
              <a:t>Sorooshian</a:t>
            </a:r>
            <a:r>
              <a:rPr lang="en-US" sz="1600" dirty="0">
                <a:effectLst/>
                <a:latin typeface="Calibri" panose="020F0502020204030204" pitchFamily="34" charset="0"/>
                <a:ea typeface="Calibri" panose="020F0502020204030204" pitchFamily="34" charset="0"/>
                <a:cs typeface="Arial" panose="020B0604020202020204" pitchFamily="34" charset="0"/>
              </a:rPr>
              <a:t>, A modified soil adjusted vegetation index, Remote Sensing of Environment 48 (1994) 119–126.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E. Vermote, C. Justice, M. </a:t>
            </a:r>
            <a:r>
              <a:rPr lang="en-US" sz="1600" dirty="0" err="1">
                <a:effectLst/>
                <a:latin typeface="Calibri" panose="020F0502020204030204" pitchFamily="34" charset="0"/>
                <a:ea typeface="Calibri" panose="020F0502020204030204" pitchFamily="34" charset="0"/>
                <a:cs typeface="Arial" panose="020B0604020202020204" pitchFamily="34" charset="0"/>
              </a:rPr>
              <a:t>Claverie</a:t>
            </a:r>
            <a:r>
              <a:rPr lang="en-US" sz="1600" dirty="0">
                <a:effectLst/>
                <a:latin typeface="Calibri" panose="020F0502020204030204" pitchFamily="34" charset="0"/>
                <a:ea typeface="Calibri" panose="020F0502020204030204" pitchFamily="34" charset="0"/>
                <a:cs typeface="Arial" panose="020B0604020202020204" pitchFamily="34" charset="0"/>
              </a:rPr>
              <a:t>, B. </a:t>
            </a:r>
            <a:r>
              <a:rPr lang="en-US" sz="1600" dirty="0" err="1">
                <a:effectLst/>
                <a:latin typeface="Calibri" panose="020F0502020204030204" pitchFamily="34" charset="0"/>
                <a:ea typeface="Calibri" panose="020F0502020204030204" pitchFamily="34" charset="0"/>
                <a:cs typeface="Arial" panose="020B0604020202020204" pitchFamily="34" charset="0"/>
              </a:rPr>
              <a:t>Franch</a:t>
            </a:r>
            <a:r>
              <a:rPr lang="en-US" sz="1600" dirty="0">
                <a:effectLst/>
                <a:latin typeface="Calibri" panose="020F0502020204030204" pitchFamily="34" charset="0"/>
                <a:ea typeface="Calibri" panose="020F0502020204030204" pitchFamily="34" charset="0"/>
                <a:cs typeface="Arial" panose="020B0604020202020204" pitchFamily="34" charset="0"/>
              </a:rPr>
              <a:t>, Preliminary analysis of the performance of the Landsat 8/OLI land surface reflectance product, Remote Sensing of Environment 185 (2016) 46–56. </a:t>
            </a:r>
          </a:p>
          <a:p>
            <a:pPr marL="285750" indent="-285750">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C. Wiegand, A. Richardson, D. Escobar, A. </a:t>
            </a:r>
            <a:r>
              <a:rPr lang="en-US" sz="1600" dirty="0" err="1">
                <a:effectLst/>
                <a:latin typeface="Calibri" panose="020F0502020204030204" pitchFamily="34" charset="0"/>
                <a:ea typeface="Calibri" panose="020F0502020204030204" pitchFamily="34" charset="0"/>
                <a:cs typeface="Arial" panose="020B0604020202020204" pitchFamily="34" charset="0"/>
              </a:rPr>
              <a:t>Gerbermann</a:t>
            </a:r>
            <a:r>
              <a:rPr lang="en-US" sz="1600" dirty="0">
                <a:effectLst/>
                <a:latin typeface="Calibri" panose="020F0502020204030204" pitchFamily="34" charset="0"/>
                <a:ea typeface="Calibri" panose="020F0502020204030204" pitchFamily="34" charset="0"/>
                <a:cs typeface="Arial" panose="020B0604020202020204" pitchFamily="34" charset="0"/>
              </a:rPr>
              <a:t>, Vegetation indices in crop assessments, Remote Sensing of Environment 35 (1991) 105–119. </a:t>
            </a:r>
          </a:p>
        </p:txBody>
      </p:sp>
      <p:sp>
        <p:nvSpPr>
          <p:cNvPr id="3" name="TextBox 2">
            <a:extLst>
              <a:ext uri="{FF2B5EF4-FFF2-40B4-BE49-F238E27FC236}">
                <a16:creationId xmlns:a16="http://schemas.microsoft.com/office/drawing/2014/main" id="{3A76C4E6-EFD2-2102-F181-E05D109D829F}"/>
              </a:ext>
            </a:extLst>
          </p:cNvPr>
          <p:cNvSpPr txBox="1"/>
          <p:nvPr/>
        </p:nvSpPr>
        <p:spPr>
          <a:xfrm>
            <a:off x="808382" y="1112869"/>
            <a:ext cx="10257183" cy="646331"/>
          </a:xfrm>
          <a:prstGeom prst="rect">
            <a:avLst/>
          </a:prstGeom>
          <a:noFill/>
        </p:spPr>
        <p:txBody>
          <a:bodyPr wrap="square" rtlCol="0">
            <a:spAutoFit/>
          </a:bodyPr>
          <a:lstStyle/>
          <a:p>
            <a:pPr marL="285750" indent="-285750">
              <a:buFont typeface="Wingdings" panose="05000000000000000000" pitchFamily="2" charset="2"/>
              <a:buChar char="v"/>
            </a:pPr>
            <a:r>
              <a:rPr lang="en-US" i="0" dirty="0">
                <a:solidFill>
                  <a:srgbClr val="0070C0"/>
                </a:solidFill>
                <a:effectLst/>
                <a:latin typeface="Times New Roman" panose="02020603050405020304" pitchFamily="18" charset="0"/>
                <a:cs typeface="Times New Roman" panose="02020603050405020304" pitchFamily="18" charset="0"/>
              </a:rPr>
              <a:t>Department of Mechatronics Engineering, </a:t>
            </a:r>
            <a:r>
              <a:rPr lang="en-US" dirty="0">
                <a:solidFill>
                  <a:srgbClr val="0070C0"/>
                </a:solidFill>
                <a:latin typeface="Times New Roman" panose="02020603050405020304" pitchFamily="18" charset="0"/>
                <a:cs typeface="Times New Roman" panose="02020603050405020304" pitchFamily="18" charset="0"/>
              </a:rPr>
              <a:t>College of </a:t>
            </a:r>
            <a:r>
              <a:rPr lang="en-US" i="0" dirty="0">
                <a:solidFill>
                  <a:srgbClr val="0070C0"/>
                </a:solidFill>
                <a:effectLst/>
                <a:latin typeface="Times New Roman" panose="02020603050405020304" pitchFamily="18" charset="0"/>
                <a:cs typeface="Times New Roman" panose="02020603050405020304" pitchFamily="18" charset="0"/>
              </a:rPr>
              <a:t>EME, NUST – Islamabad </a:t>
            </a:r>
          </a:p>
          <a:p>
            <a:pPr marL="285750" indent="-28575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Department of Computer Science, COMSAT, University – Islamabad    </a:t>
            </a:r>
            <a:endParaRPr lang="en-US" i="0"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12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191055"/>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POSTER PAPERS – ISSCT, 2023:</a:t>
            </a:r>
          </a:p>
        </p:txBody>
      </p:sp>
      <p:pic>
        <p:nvPicPr>
          <p:cNvPr id="5" name="Picture 4">
            <a:extLst>
              <a:ext uri="{FF2B5EF4-FFF2-40B4-BE49-F238E27FC236}">
                <a16:creationId xmlns:a16="http://schemas.microsoft.com/office/drawing/2014/main" id="{FD93BE6C-EF51-326E-42A6-977AF470F888}"/>
              </a:ext>
            </a:extLst>
          </p:cNvPr>
          <p:cNvPicPr>
            <a:picLocks noChangeAspect="1"/>
          </p:cNvPicPr>
          <p:nvPr/>
        </p:nvPicPr>
        <p:blipFill rotWithShape="1">
          <a:blip r:embed="rId3"/>
          <a:srcRect l="21630" t="13896" r="21305" b="8579"/>
          <a:stretch/>
        </p:blipFill>
        <p:spPr>
          <a:xfrm>
            <a:off x="337599" y="942299"/>
            <a:ext cx="5678889" cy="5624444"/>
          </a:xfrm>
          <a:prstGeom prst="rect">
            <a:avLst/>
          </a:prstGeom>
        </p:spPr>
      </p:pic>
      <p:cxnSp>
        <p:nvCxnSpPr>
          <p:cNvPr id="11" name="Straight Connector 10">
            <a:extLst>
              <a:ext uri="{FF2B5EF4-FFF2-40B4-BE49-F238E27FC236}">
                <a16:creationId xmlns:a16="http://schemas.microsoft.com/office/drawing/2014/main" id="{0EF9392D-55F8-FD08-D420-4E6334B98D26}"/>
              </a:ext>
            </a:extLst>
          </p:cNvPr>
          <p:cNvCxnSpPr/>
          <p:nvPr/>
        </p:nvCxnSpPr>
        <p:spPr>
          <a:xfrm>
            <a:off x="6096000" y="1073426"/>
            <a:ext cx="0" cy="5261113"/>
          </a:xfrm>
          <a:prstGeom prst="line">
            <a:avLst/>
          </a:prstGeom>
          <a:ln>
            <a:prstDash val="dashDot"/>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F1E0B9C7-5F5A-EA7E-906E-A8B48D4038EF}"/>
              </a:ext>
            </a:extLst>
          </p:cNvPr>
          <p:cNvPicPr>
            <a:picLocks noChangeAspect="1"/>
          </p:cNvPicPr>
          <p:nvPr/>
        </p:nvPicPr>
        <p:blipFill rotWithShape="1">
          <a:blip r:embed="rId4"/>
          <a:srcRect l="21414" t="15635" r="21673" b="8580"/>
          <a:stretch/>
        </p:blipFill>
        <p:spPr>
          <a:xfrm>
            <a:off x="6199573" y="1073426"/>
            <a:ext cx="5495801" cy="5278138"/>
          </a:xfrm>
          <a:prstGeom prst="rect">
            <a:avLst/>
          </a:prstGeom>
        </p:spPr>
      </p:pic>
    </p:spTree>
    <p:extLst>
      <p:ext uri="{BB962C8B-B14F-4D97-AF65-F5344CB8AC3E}">
        <p14:creationId xmlns:p14="http://schemas.microsoft.com/office/powerpoint/2010/main" val="34408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 you vector lettering. Greeting card, poster, blog illustration  design:: tasmeemME.com">
            <a:extLst>
              <a:ext uri="{FF2B5EF4-FFF2-40B4-BE49-F238E27FC236}">
                <a16:creationId xmlns:a16="http://schemas.microsoft.com/office/drawing/2014/main" id="{28115816-A6CA-A3B9-0313-301C62261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057" y="1008068"/>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sapp icon Images | Free Vectors, Stock Photos &amp; PSD">
            <a:extLst>
              <a:ext uri="{FF2B5EF4-FFF2-40B4-BE49-F238E27FC236}">
                <a16:creationId xmlns:a16="http://schemas.microsoft.com/office/drawing/2014/main" id="{E411ECA5-87AE-15EC-B8D0-BEB0A93950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01" t="19324" r="23526" b="25797"/>
          <a:stretch/>
        </p:blipFill>
        <p:spPr bwMode="auto">
          <a:xfrm>
            <a:off x="1934817" y="3591953"/>
            <a:ext cx="592214" cy="5901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crosoft, Outlook, macOS, BigSur Icon in MacOs Big Sur">
            <a:extLst>
              <a:ext uri="{FF2B5EF4-FFF2-40B4-BE49-F238E27FC236}">
                <a16:creationId xmlns:a16="http://schemas.microsoft.com/office/drawing/2014/main" id="{24E757FB-9DD1-21E8-BC81-D02D5675F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25" y="4420629"/>
            <a:ext cx="485154" cy="4851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53A847-0D79-DF19-EDBA-5BE5BAF9F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825" y="1563682"/>
            <a:ext cx="1513865" cy="426441"/>
          </a:xfrm>
          <a:prstGeom prst="rect">
            <a:avLst/>
          </a:prstGeom>
        </p:spPr>
      </p:pic>
      <p:sp>
        <p:nvSpPr>
          <p:cNvPr id="3" name="TextBox 2">
            <a:extLst>
              <a:ext uri="{FF2B5EF4-FFF2-40B4-BE49-F238E27FC236}">
                <a16:creationId xmlns:a16="http://schemas.microsoft.com/office/drawing/2014/main" id="{9059399E-B7E5-7825-B9B7-341C1F0F3F57}"/>
              </a:ext>
            </a:extLst>
          </p:cNvPr>
          <p:cNvSpPr txBox="1"/>
          <p:nvPr/>
        </p:nvSpPr>
        <p:spPr>
          <a:xfrm>
            <a:off x="2527030" y="3702355"/>
            <a:ext cx="2663687" cy="338554"/>
          </a:xfrm>
          <a:prstGeom prst="rect">
            <a:avLst/>
          </a:prstGeom>
          <a:noFill/>
        </p:spPr>
        <p:txBody>
          <a:bodyPr wrap="square" rtlCol="0">
            <a:spAutoFit/>
          </a:bodyPr>
          <a:lstStyle/>
          <a:p>
            <a:r>
              <a:rPr lang="en-US" sz="1600" dirty="0"/>
              <a:t>+92 321 4048133</a:t>
            </a:r>
          </a:p>
        </p:txBody>
      </p:sp>
      <p:sp>
        <p:nvSpPr>
          <p:cNvPr id="4" name="TextBox 3">
            <a:extLst>
              <a:ext uri="{FF2B5EF4-FFF2-40B4-BE49-F238E27FC236}">
                <a16:creationId xmlns:a16="http://schemas.microsoft.com/office/drawing/2014/main" id="{E52E6FF1-9AA9-C074-E26D-36B161CC9882}"/>
              </a:ext>
            </a:extLst>
          </p:cNvPr>
          <p:cNvSpPr txBox="1"/>
          <p:nvPr/>
        </p:nvSpPr>
        <p:spPr>
          <a:xfrm>
            <a:off x="2527030" y="4478540"/>
            <a:ext cx="2919613" cy="338554"/>
          </a:xfrm>
          <a:prstGeom prst="rect">
            <a:avLst/>
          </a:prstGeom>
          <a:noFill/>
        </p:spPr>
        <p:txBody>
          <a:bodyPr wrap="square" rtlCol="0">
            <a:spAutoFit/>
          </a:bodyPr>
          <a:lstStyle/>
          <a:p>
            <a:r>
              <a:rPr lang="en-US" sz="1600" dirty="0"/>
              <a:t>Azeem.haider@almoiz.com</a:t>
            </a:r>
          </a:p>
        </p:txBody>
      </p:sp>
      <p:pic>
        <p:nvPicPr>
          <p:cNvPr id="5" name="Picture 2" descr="logo">
            <a:extLst>
              <a:ext uri="{FF2B5EF4-FFF2-40B4-BE49-F238E27FC236}">
                <a16:creationId xmlns:a16="http://schemas.microsoft.com/office/drawing/2014/main" id="{89413178-5CD0-5616-B63D-BBD2752CB1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037" y="2146499"/>
            <a:ext cx="1592062" cy="458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ba Farid Logo">
            <a:extLst>
              <a:ext uri="{FF2B5EF4-FFF2-40B4-BE49-F238E27FC236}">
                <a16:creationId xmlns:a16="http://schemas.microsoft.com/office/drawing/2014/main" id="{9B2DC76F-47E0-CE27-A75A-F50802D77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825" y="2832609"/>
            <a:ext cx="1592062" cy="4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3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B050"/>
                </a:solidFill>
                <a:latin typeface="Times New Roman" panose="02020603050405020304" pitchFamily="18" charset="0"/>
                <a:cs typeface="Arial" panose="020B0604020202020204" pitchFamily="34" charset="0"/>
              </a:rPr>
              <a:t>INTRODUCTION:</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1135704"/>
            <a:ext cx="11035726" cy="5482142"/>
          </a:xfrm>
          <a:prstGeom prst="rect">
            <a:avLst/>
          </a:prstGeom>
          <a:noFill/>
        </p:spPr>
        <p:txBody>
          <a:bodyPr wrap="square">
            <a:spAutoFit/>
          </a:bodyPr>
          <a:lstStyle/>
          <a:p>
            <a:pPr marL="285750" indent="-285750" algn="just">
              <a:lnSpc>
                <a:spcPct val="115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Sugarcane is potassium hungry crop that is an essential primary nutrient for the growth of sugarcane and the amount of K present in the plant affects the quality &amp; quantity of sugar produced </a:t>
            </a:r>
            <a:r>
              <a:rPr lang="en-US" sz="1800" dirty="0">
                <a:effectLst/>
                <a:latin typeface="Times New Roman" panose="02020603050405020304" pitchFamily="18" charset="0"/>
                <a:ea typeface="Calibri" panose="020F0502020204030204" pitchFamily="34" charset="0"/>
                <a:cs typeface="Arial" panose="020B0604020202020204" pitchFamily="34" charset="0"/>
              </a:rPr>
              <a:t>(Bhatt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 </a:t>
            </a:r>
            <a:r>
              <a:rPr lang="en-US" sz="1800" dirty="0">
                <a:effectLst/>
                <a:latin typeface="Times New Roman" panose="02020603050405020304" pitchFamily="18" charset="0"/>
                <a:ea typeface="Calibri" panose="020F0502020204030204" pitchFamily="34" charset="0"/>
                <a:cs typeface="Arial" panose="020B0604020202020204" pitchFamily="34" charset="0"/>
              </a:rPr>
              <a:t>2021; Junior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2013)</a:t>
            </a:r>
          </a:p>
          <a:p>
            <a:pPr marL="285750" marR="0" indent="-285750" algn="just">
              <a:lnSpc>
                <a:spcPct val="115000"/>
              </a:lnSpc>
              <a:spcBef>
                <a:spcPts val="0"/>
              </a:spcBef>
              <a:spcAft>
                <a:spcPts val="0"/>
              </a:spcAft>
              <a:buFont typeface="Wingdings" panose="05000000000000000000" pitchFamily="2" charset="2"/>
              <a:buChar char="v"/>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Arial" panose="020B0604020202020204" pitchFamily="34" charset="0"/>
              </a:rPr>
              <a:t>Application of fertilizers to the crop largely depends on the farmers’ financial positions, availability of water, fertilizer and equipment, and profits earned (Malik, 2016)</a:t>
            </a:r>
          </a:p>
          <a:p>
            <a:pPr marR="0" algn="just">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Arial" panose="020B0604020202020204" pitchFamily="34" charset="0"/>
              </a:rPr>
              <a:t>Unmanned aerial vehicles (UAV’s) or drones have become popular in precision agriculture (PA)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They are used for spraying, mapping and monitoring cropping areas using image processing (Rasheed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2021; Moazzam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2021)</a:t>
            </a:r>
          </a:p>
          <a:p>
            <a:pPr marL="285750" marR="0" indent="-285750" algn="just">
              <a:lnSpc>
                <a:spcPct val="115000"/>
              </a:lnSpc>
              <a:spcBef>
                <a:spcPts val="0"/>
              </a:spcBef>
              <a:spcAft>
                <a:spcPts val="0"/>
              </a:spcAft>
              <a:buFont typeface="Wingdings" panose="05000000000000000000" pitchFamily="2" charset="2"/>
              <a:buChar char="v"/>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Resources such as Sentinel, MODIS, and LANDSAT satellite imagery helps in monitoring crops very efficiently. Regular analysis of the crop field can help in monitoring all the factors that can affect a crop negatively, can help in applying chemicals only to the required areas, can help in achieving better yields</a:t>
            </a:r>
          </a:p>
          <a:p>
            <a:pPr marL="285750" marR="0" indent="-285750" algn="just">
              <a:lnSpc>
                <a:spcPct val="115000"/>
              </a:lnSpc>
              <a:spcBef>
                <a:spcPts val="0"/>
              </a:spcBef>
              <a:spcAft>
                <a:spcPts val="0"/>
              </a:spcAft>
              <a:buFont typeface="Wingdings" panose="05000000000000000000" pitchFamily="2" charset="2"/>
              <a:buChar char="v"/>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paper presents the effectiveness of potassium applied to sugarcane at the grand-growth stage carried out through aerial spraying drones</a:t>
            </a:r>
          </a:p>
        </p:txBody>
      </p:sp>
    </p:spTree>
    <p:extLst>
      <p:ext uri="{BB962C8B-B14F-4D97-AF65-F5344CB8AC3E}">
        <p14:creationId xmlns:p14="http://schemas.microsoft.com/office/powerpoint/2010/main" val="16339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6A4B34-9257-8E97-EAC2-66CA5A08514B}"/>
              </a:ext>
            </a:extLst>
          </p:cNvPr>
          <p:cNvPicPr>
            <a:picLocks noChangeAspect="1"/>
          </p:cNvPicPr>
          <p:nvPr/>
        </p:nvPicPr>
        <p:blipFill>
          <a:blip r:embed="rId2"/>
          <a:stretch>
            <a:fillRect/>
          </a:stretch>
        </p:blipFill>
        <p:spPr>
          <a:xfrm>
            <a:off x="442786" y="724769"/>
            <a:ext cx="2386013" cy="1201013"/>
          </a:xfrm>
          <a:prstGeom prst="rect">
            <a:avLst/>
          </a:prstGeom>
        </p:spPr>
      </p:pic>
      <p:sp>
        <p:nvSpPr>
          <p:cNvPr id="7" name="TextBox 6">
            <a:extLst>
              <a:ext uri="{FF2B5EF4-FFF2-40B4-BE49-F238E27FC236}">
                <a16:creationId xmlns:a16="http://schemas.microsoft.com/office/drawing/2014/main" id="{8C67A3A6-22B5-F778-BBB7-D97398ABF86E}"/>
              </a:ext>
            </a:extLst>
          </p:cNvPr>
          <p:cNvSpPr txBox="1"/>
          <p:nvPr/>
        </p:nvSpPr>
        <p:spPr>
          <a:xfrm>
            <a:off x="3045995" y="992799"/>
            <a:ext cx="8764755" cy="738664"/>
          </a:xfrm>
          <a:prstGeom prst="rect">
            <a:avLst/>
          </a:prstGeom>
          <a:noFill/>
        </p:spPr>
        <p:txBody>
          <a:bodyPr wrap="square">
            <a:spAutoFit/>
          </a:bodyPr>
          <a:lstStyle/>
          <a:p>
            <a:r>
              <a:rPr lang="en-US" sz="1400" b="0" i="0" dirty="0">
                <a:solidFill>
                  <a:srgbClr val="434343"/>
                </a:solidFill>
                <a:effectLst/>
                <a:latin typeface="Myriad Hebrew"/>
              </a:rPr>
              <a:t>During the growth season of 2014 a trial was carried out in Goiás, Brazil, to study the effect of the enrichment of  sugarcane nutrition with mid-season foliar sprays of Poly-Feed™ Mar and Haifa Bonus™. The results confirm that the foliar nutrition improved yield and increased the farmer’s net profit.</a:t>
            </a:r>
            <a:endParaRPr lang="en-US" sz="1400" dirty="0"/>
          </a:p>
        </p:txBody>
      </p:sp>
      <p:sp>
        <p:nvSpPr>
          <p:cNvPr id="9" name="TextBox 8">
            <a:extLst>
              <a:ext uri="{FF2B5EF4-FFF2-40B4-BE49-F238E27FC236}">
                <a16:creationId xmlns:a16="http://schemas.microsoft.com/office/drawing/2014/main" id="{7B5008EA-6811-FE5D-0229-E187092E9C85}"/>
              </a:ext>
            </a:extLst>
          </p:cNvPr>
          <p:cNvSpPr txBox="1"/>
          <p:nvPr/>
        </p:nvSpPr>
        <p:spPr>
          <a:xfrm>
            <a:off x="381250" y="3174374"/>
            <a:ext cx="4489251" cy="1600438"/>
          </a:xfrm>
          <a:prstGeom prst="rect">
            <a:avLst/>
          </a:prstGeom>
          <a:noFill/>
        </p:spPr>
        <p:txBody>
          <a:bodyPr wrap="square">
            <a:spAutoFit/>
          </a:bodyPr>
          <a:lstStyle/>
          <a:p>
            <a:pPr algn="l" fontAlgn="base"/>
            <a:r>
              <a:rPr lang="en-US" sz="1400" b="1" i="0" dirty="0">
                <a:solidFill>
                  <a:srgbClr val="434343"/>
                </a:solidFill>
                <a:effectLst/>
                <a:latin typeface="Myriad Hebrew"/>
              </a:rPr>
              <a:t>Trial setup</a:t>
            </a:r>
            <a:endParaRPr lang="en-US" sz="1400" b="0" i="0" dirty="0">
              <a:solidFill>
                <a:srgbClr val="434343"/>
              </a:solidFill>
              <a:effectLst/>
              <a:latin typeface="Myriad Hebrew"/>
            </a:endParaRPr>
          </a:p>
          <a:p>
            <a:pPr algn="l" fontAlgn="base"/>
            <a:r>
              <a:rPr lang="en-US" sz="1400" b="0" i="0" dirty="0">
                <a:solidFill>
                  <a:srgbClr val="434343"/>
                </a:solidFill>
                <a:effectLst/>
                <a:latin typeface="Myriad Hebrew"/>
              </a:rPr>
              <a:t>The trial was carried out in a trial station of the Association of Sugarcane farmers in Brazil.</a:t>
            </a:r>
          </a:p>
          <a:p>
            <a:pPr algn="l" fontAlgn="base"/>
            <a:endParaRPr lang="en-US" sz="1400" b="0" i="0" dirty="0">
              <a:solidFill>
                <a:srgbClr val="434343"/>
              </a:solidFill>
              <a:effectLst/>
              <a:latin typeface="Myriad Hebrew"/>
            </a:endParaRPr>
          </a:p>
          <a:p>
            <a:pPr algn="l" fontAlgn="base"/>
            <a:r>
              <a:rPr lang="en-US" sz="1400" b="0" i="0" dirty="0">
                <a:solidFill>
                  <a:srgbClr val="434343"/>
                </a:solidFill>
                <a:effectLst/>
                <a:latin typeface="Myriad Hebrew"/>
              </a:rPr>
              <a:t>Soil texture: medium</a:t>
            </a:r>
          </a:p>
          <a:p>
            <a:pPr algn="l" fontAlgn="base"/>
            <a:r>
              <a:rPr lang="en-US" sz="1400" b="0" i="0" dirty="0">
                <a:solidFill>
                  <a:srgbClr val="434343"/>
                </a:solidFill>
                <a:effectLst/>
                <a:latin typeface="Myriad Hebrew"/>
              </a:rPr>
              <a:t>Sowing time:  25.4.2014</a:t>
            </a:r>
          </a:p>
          <a:p>
            <a:pPr algn="l" fontAlgn="base"/>
            <a:r>
              <a:rPr lang="en-US" sz="1400" b="0" i="0" dirty="0">
                <a:solidFill>
                  <a:srgbClr val="434343"/>
                </a:solidFill>
                <a:effectLst/>
                <a:latin typeface="Myriad Hebrew"/>
              </a:rPr>
              <a:t>Irrigation: rain-fed</a:t>
            </a:r>
          </a:p>
        </p:txBody>
      </p:sp>
      <p:pic>
        <p:nvPicPr>
          <p:cNvPr id="13" name="Picture 12">
            <a:extLst>
              <a:ext uri="{FF2B5EF4-FFF2-40B4-BE49-F238E27FC236}">
                <a16:creationId xmlns:a16="http://schemas.microsoft.com/office/drawing/2014/main" id="{A5BAF96C-06CE-3929-348E-42F6C2060914}"/>
              </a:ext>
            </a:extLst>
          </p:cNvPr>
          <p:cNvPicPr>
            <a:picLocks noChangeAspect="1"/>
          </p:cNvPicPr>
          <p:nvPr/>
        </p:nvPicPr>
        <p:blipFill>
          <a:blip r:embed="rId3"/>
          <a:stretch>
            <a:fillRect/>
          </a:stretch>
        </p:blipFill>
        <p:spPr>
          <a:xfrm>
            <a:off x="4701841" y="5102417"/>
            <a:ext cx="6686550" cy="1672462"/>
          </a:xfrm>
          <a:prstGeom prst="rect">
            <a:avLst/>
          </a:prstGeom>
        </p:spPr>
      </p:pic>
      <p:pic>
        <p:nvPicPr>
          <p:cNvPr id="15" name="Picture 14">
            <a:extLst>
              <a:ext uri="{FF2B5EF4-FFF2-40B4-BE49-F238E27FC236}">
                <a16:creationId xmlns:a16="http://schemas.microsoft.com/office/drawing/2014/main" id="{050AF239-3FEB-4ABF-97D4-6096F4E4B137}"/>
              </a:ext>
            </a:extLst>
          </p:cNvPr>
          <p:cNvPicPr>
            <a:picLocks noChangeAspect="1"/>
          </p:cNvPicPr>
          <p:nvPr/>
        </p:nvPicPr>
        <p:blipFill>
          <a:blip r:embed="rId4"/>
          <a:stretch>
            <a:fillRect/>
          </a:stretch>
        </p:blipFill>
        <p:spPr>
          <a:xfrm>
            <a:off x="5195755" y="1901679"/>
            <a:ext cx="5220454" cy="2679846"/>
          </a:xfrm>
          <a:prstGeom prst="rect">
            <a:avLst/>
          </a:prstGeom>
        </p:spPr>
      </p:pic>
      <p:sp>
        <p:nvSpPr>
          <p:cNvPr id="16" name="TextBox 15">
            <a:extLst>
              <a:ext uri="{FF2B5EF4-FFF2-40B4-BE49-F238E27FC236}">
                <a16:creationId xmlns:a16="http://schemas.microsoft.com/office/drawing/2014/main" id="{54EC1204-13C4-B0FB-264D-179275F57E4C}"/>
              </a:ext>
            </a:extLst>
          </p:cNvPr>
          <p:cNvSpPr txBox="1"/>
          <p:nvPr/>
        </p:nvSpPr>
        <p:spPr>
          <a:xfrm>
            <a:off x="4870501" y="138246"/>
            <a:ext cx="2557871" cy="584775"/>
          </a:xfrm>
          <a:prstGeom prst="rect">
            <a:avLst/>
          </a:prstGeom>
          <a:noFill/>
        </p:spPr>
        <p:txBody>
          <a:bodyPr wrap="square" rtlCol="0">
            <a:spAutoFit/>
          </a:bodyPr>
          <a:lstStyle/>
          <a:p>
            <a:pPr algn="ctr"/>
            <a:r>
              <a:rPr lang="en-US" sz="3200" b="1" dirty="0">
                <a:solidFill>
                  <a:srgbClr val="00B050"/>
                </a:solidFill>
              </a:rPr>
              <a:t>CASE STUDY</a:t>
            </a:r>
          </a:p>
        </p:txBody>
      </p:sp>
      <p:sp>
        <p:nvSpPr>
          <p:cNvPr id="17" name="TextBox 16">
            <a:extLst>
              <a:ext uri="{FF2B5EF4-FFF2-40B4-BE49-F238E27FC236}">
                <a16:creationId xmlns:a16="http://schemas.microsoft.com/office/drawing/2014/main" id="{AF0B61E9-63F5-45E6-B75B-EE31F52F4DCF}"/>
              </a:ext>
            </a:extLst>
          </p:cNvPr>
          <p:cNvSpPr txBox="1"/>
          <p:nvPr/>
        </p:nvSpPr>
        <p:spPr>
          <a:xfrm>
            <a:off x="4701841" y="4784726"/>
            <a:ext cx="987829" cy="307777"/>
          </a:xfrm>
          <a:prstGeom prst="rect">
            <a:avLst/>
          </a:prstGeom>
          <a:noFill/>
        </p:spPr>
        <p:txBody>
          <a:bodyPr wrap="square" rtlCol="0">
            <a:spAutoFit/>
          </a:bodyPr>
          <a:lstStyle/>
          <a:p>
            <a:r>
              <a:rPr lang="en-US" sz="1400" b="1" dirty="0"/>
              <a:t>Results</a:t>
            </a:r>
          </a:p>
        </p:txBody>
      </p:sp>
    </p:spTree>
    <p:extLst>
      <p:ext uri="{BB962C8B-B14F-4D97-AF65-F5344CB8AC3E}">
        <p14:creationId xmlns:p14="http://schemas.microsoft.com/office/powerpoint/2010/main" val="2667491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8563B-46A3-B96F-A984-1FB842273974}"/>
              </a:ext>
            </a:extLst>
          </p:cNvPr>
          <p:cNvPicPr>
            <a:picLocks noChangeAspect="1"/>
          </p:cNvPicPr>
          <p:nvPr/>
        </p:nvPicPr>
        <p:blipFill rotWithShape="1">
          <a:blip r:embed="rId2"/>
          <a:srcRect r="14131"/>
          <a:stretch/>
        </p:blipFill>
        <p:spPr>
          <a:xfrm>
            <a:off x="251791" y="172278"/>
            <a:ext cx="11728174" cy="6480314"/>
          </a:xfrm>
          <a:prstGeom prst="rect">
            <a:avLst/>
          </a:prstGeom>
        </p:spPr>
      </p:pic>
    </p:spTree>
    <p:extLst>
      <p:ext uri="{BB962C8B-B14F-4D97-AF65-F5344CB8AC3E}">
        <p14:creationId xmlns:p14="http://schemas.microsoft.com/office/powerpoint/2010/main" val="275974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B050"/>
                </a:solidFill>
                <a:latin typeface="Times New Roman" panose="02020603050405020304" pitchFamily="18" charset="0"/>
                <a:cs typeface="Arial" panose="020B0604020202020204" pitchFamily="34" charset="0"/>
              </a:rPr>
              <a:t>OBJECTIVES: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1060213"/>
            <a:ext cx="11035726" cy="5487464"/>
          </a:xfrm>
          <a:prstGeom prst="rect">
            <a:avLst/>
          </a:prstGeom>
          <a:noFill/>
        </p:spPr>
        <p:txBody>
          <a:bodyPr wrap="square">
            <a:spAutoFit/>
          </a:bodyPr>
          <a:lstStyle/>
          <a:p>
            <a:pPr marL="285750" indent="-285750" algn="just">
              <a:lnSpc>
                <a:spcPct val="115000"/>
              </a:lnSpc>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research is divided into primary and secondary objectives</a:t>
            </a:r>
          </a:p>
          <a:p>
            <a:pPr marL="285750" indent="-285750" algn="just">
              <a:lnSpc>
                <a:spcPct val="115000"/>
              </a:lnSpc>
              <a:buFont typeface="Wingdings" panose="05000000000000000000" pitchFamily="2" charset="2"/>
              <a:buChar char="v"/>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primary objective has two parts</a:t>
            </a:r>
          </a:p>
          <a:p>
            <a:pPr marL="285750" indent="-285750" algn="just">
              <a:lnSpc>
                <a:spcPct val="115000"/>
              </a:lnSpc>
              <a:buFont typeface="Wingdings" panose="05000000000000000000" pitchFamily="2" charset="2"/>
              <a:buChar char="v"/>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part is the application of foliar Potassium at the grand-growth stage and analyzing the effect on the yield, recovery and profit </a:t>
            </a:r>
          </a:p>
          <a:p>
            <a:pPr marL="285750" indent="-285750" algn="just">
              <a:lnSpc>
                <a:spcPct val="115000"/>
              </a:lnSpc>
              <a:buFont typeface="Courier New" panose="02070309020205020404" pitchFamily="49" charset="0"/>
              <a:buChar char="o"/>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second part is using a drone for the spray to achieve sustainability since the crop gets chemical application only at the required parts and is not mixed into the soil. Through this, we aims to achieve cost-effectiveness, water-saving, and quick absorption of Potassium</a:t>
            </a:r>
          </a:p>
          <a:p>
            <a:pPr marL="285750" indent="-285750" algn="just">
              <a:lnSpc>
                <a:spcPct val="115000"/>
              </a:lnSpc>
              <a:buFont typeface="Wingdings" panose="05000000000000000000" pitchFamily="2" charset="2"/>
              <a:buChar char="v"/>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secondary objective is the monitoring of crop health, water levels, heat stress, and any other environmental change through satellite imagery analysis</a:t>
            </a:r>
          </a:p>
          <a:p>
            <a:pPr marL="285750" indent="-285750" algn="just">
              <a:lnSpc>
                <a:spcPct val="115000"/>
              </a:lnSpc>
              <a:buFont typeface="Wingdings" panose="05000000000000000000" pitchFamily="2" charset="2"/>
              <a:buChar char="v"/>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paper presents the experiments conducted on three sugarcane varieties namely: CPF-251, CPF-253, and CP77- 400. CPF-251 and CP77-400 are early maturing varieties of Punjab while CPF253 is a medium maturity variety</a:t>
            </a:r>
          </a:p>
        </p:txBody>
      </p:sp>
    </p:spTree>
    <p:extLst>
      <p:ext uri="{BB962C8B-B14F-4D97-AF65-F5344CB8AC3E}">
        <p14:creationId xmlns:p14="http://schemas.microsoft.com/office/powerpoint/2010/main" val="403774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MATERIALS &amp; METHODS:</a:t>
            </a:r>
          </a:p>
        </p:txBody>
      </p:sp>
      <p:sp>
        <p:nvSpPr>
          <p:cNvPr id="9" name="TextBox 8">
            <a:extLst>
              <a:ext uri="{FF2B5EF4-FFF2-40B4-BE49-F238E27FC236}">
                <a16:creationId xmlns:a16="http://schemas.microsoft.com/office/drawing/2014/main" id="{C925C89C-0425-A14C-EE55-91E54D8D7E5A}"/>
              </a:ext>
            </a:extLst>
          </p:cNvPr>
          <p:cNvSpPr txBox="1"/>
          <p:nvPr/>
        </p:nvSpPr>
        <p:spPr>
          <a:xfrm>
            <a:off x="824210" y="1303330"/>
            <a:ext cx="10543580" cy="4851841"/>
          </a:xfrm>
          <a:prstGeom prst="rect">
            <a:avLst/>
          </a:prstGeom>
          <a:noFill/>
        </p:spPr>
        <p:txBody>
          <a:bodyPr wrap="square">
            <a:spAutoFit/>
          </a:bodyPr>
          <a:lstStyle/>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study was conducted during the 2020-21 season in SSM, Chiniot district, Punjab, Pakistan in a study area identified geographically as 31°49’16.7"N and 72°50’03.0"E</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soil of this area is sandy loamy and samples were taken before the plantation revealed medium-fertility of the soil with an average of available potassium lying between 110-120 𝑚𝑔∕𝑘𝑔</a:t>
            </a:r>
          </a:p>
          <a:p>
            <a:pPr marL="285750" indent="-285750" algn="just">
              <a:lnSpc>
                <a:spcPct val="115000"/>
              </a:lnSpc>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climate in this area is usually hot in the summers. Figure 2 shows the average monthly maximum and minimum temperatures, rainfall, relative humidity, precipitation, and wind speed during the study period </a:t>
            </a:r>
          </a:p>
          <a:p>
            <a:pPr marR="0" algn="just">
              <a:lnSpc>
                <a:spcPct val="115000"/>
              </a:lnSpc>
              <a:spcBef>
                <a:spcPts val="0"/>
              </a:spcBef>
              <a:spcAft>
                <a:spcPts val="0"/>
              </a:spcAft>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Three sugarcane cultivars (CPF-251, CPF-253, and CP77-400) were planted in February 2020</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Treatments were foliar applied K (30% at 2.5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 control (no K) in demonstration-type plots without randomization </a:t>
            </a:r>
            <a:r>
              <a:rPr lang="en-US" dirty="0">
                <a:latin typeface="Times New Roman" panose="02020603050405020304" pitchFamily="18" charset="0"/>
                <a:ea typeface="Calibri" panose="020F0502020204030204" pitchFamily="34" charset="0"/>
                <a:cs typeface="Times New Roman" panose="02020603050405020304" pitchFamily="18" charset="0"/>
              </a:rPr>
              <a:t>but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replication</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57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D6192-2DDF-1F9E-5B50-2A684E341C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1905" y="795130"/>
            <a:ext cx="8649092" cy="4999984"/>
          </a:xfrm>
          <a:prstGeom prst="rect">
            <a:avLst/>
          </a:prstGeom>
          <a:noFill/>
        </p:spPr>
      </p:pic>
      <p:sp>
        <p:nvSpPr>
          <p:cNvPr id="4" name="TextBox 3">
            <a:extLst>
              <a:ext uri="{FF2B5EF4-FFF2-40B4-BE49-F238E27FC236}">
                <a16:creationId xmlns:a16="http://schemas.microsoft.com/office/drawing/2014/main" id="{D7DCB8CA-0E5C-B647-4F80-16461DC089B0}"/>
              </a:ext>
            </a:extLst>
          </p:cNvPr>
          <p:cNvSpPr txBox="1"/>
          <p:nvPr/>
        </p:nvSpPr>
        <p:spPr>
          <a:xfrm>
            <a:off x="2381202" y="5916740"/>
            <a:ext cx="5929243" cy="292259"/>
          </a:xfrm>
          <a:prstGeom prst="rect">
            <a:avLst/>
          </a:prstGeom>
          <a:noFill/>
        </p:spPr>
        <p:txBody>
          <a:bodyPr wrap="square">
            <a:spAutoFit/>
          </a:bodyPr>
          <a:lstStyle/>
          <a:p>
            <a:pPr marL="457200" marR="0" indent="457200" algn="just">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Figure 1:</a:t>
            </a:r>
            <a:r>
              <a:rPr lang="en-US" sz="1200" dirty="0">
                <a:effectLst/>
                <a:latin typeface="Calibri" panose="020F0502020204030204" pitchFamily="34" charset="0"/>
                <a:ea typeface="Calibri" panose="020F0502020204030204" pitchFamily="34" charset="0"/>
                <a:cs typeface="Arial" panose="020B0604020202020204" pitchFamily="34" charset="0"/>
              </a:rPr>
              <a:t> The study area for this study located at 31°49’16.7"N 72°50’03.0"E.</a:t>
            </a:r>
          </a:p>
        </p:txBody>
      </p:sp>
      <p:pic>
        <p:nvPicPr>
          <p:cNvPr id="3" name="Picture 2">
            <a:extLst>
              <a:ext uri="{FF2B5EF4-FFF2-40B4-BE49-F238E27FC236}">
                <a16:creationId xmlns:a16="http://schemas.microsoft.com/office/drawing/2014/main" id="{6A7D7B77-06AD-C0E9-B8C8-C45E430C0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Tree>
    <p:extLst>
      <p:ext uri="{BB962C8B-B14F-4D97-AF65-F5344CB8AC3E}">
        <p14:creationId xmlns:p14="http://schemas.microsoft.com/office/powerpoint/2010/main" val="384312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C84FD-8F1F-CFEB-2C21-FACED28662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66" y="924284"/>
            <a:ext cx="5643844" cy="3561816"/>
          </a:xfrm>
          <a:prstGeom prst="rect">
            <a:avLst/>
          </a:prstGeom>
          <a:noFill/>
        </p:spPr>
      </p:pic>
      <p:pic>
        <p:nvPicPr>
          <p:cNvPr id="3" name="Picture 2">
            <a:extLst>
              <a:ext uri="{FF2B5EF4-FFF2-40B4-BE49-F238E27FC236}">
                <a16:creationId xmlns:a16="http://schemas.microsoft.com/office/drawing/2014/main" id="{3D58A9ED-D641-2477-C735-6F08664035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924284"/>
            <a:ext cx="5585366" cy="3561815"/>
          </a:xfrm>
          <a:prstGeom prst="rect">
            <a:avLst/>
          </a:prstGeom>
          <a:noFill/>
        </p:spPr>
      </p:pic>
      <p:sp>
        <p:nvSpPr>
          <p:cNvPr id="5" name="TextBox 4">
            <a:extLst>
              <a:ext uri="{FF2B5EF4-FFF2-40B4-BE49-F238E27FC236}">
                <a16:creationId xmlns:a16="http://schemas.microsoft.com/office/drawing/2014/main" id="{AC6E98DD-5DC6-A7BE-BBD0-3A22298DC0E3}"/>
              </a:ext>
            </a:extLst>
          </p:cNvPr>
          <p:cNvSpPr txBox="1"/>
          <p:nvPr/>
        </p:nvSpPr>
        <p:spPr>
          <a:xfrm>
            <a:off x="397566" y="4602448"/>
            <a:ext cx="11263968" cy="504625"/>
          </a:xfrm>
          <a:prstGeom prst="rect">
            <a:avLst/>
          </a:prstGeom>
          <a:noFill/>
        </p:spPr>
        <p:txBody>
          <a:bodyPr wrap="square">
            <a:spAutoFit/>
          </a:bodyPr>
          <a:lstStyle/>
          <a:p>
            <a:pPr marL="0" marR="0" algn="just">
              <a:lnSpc>
                <a:spcPct val="115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Figure 2:</a:t>
            </a:r>
            <a:r>
              <a:rPr lang="en-US" sz="1200" dirty="0">
                <a:effectLst/>
                <a:latin typeface="Calibri" panose="020F0502020204030204" pitchFamily="34" charset="0"/>
                <a:ea typeface="Calibri" panose="020F0502020204030204" pitchFamily="34" charset="0"/>
                <a:cs typeface="Arial" panose="020B0604020202020204" pitchFamily="34" charset="0"/>
              </a:rPr>
              <a:t> Monthly average of the following parameters are shown for the study area from 2019-2021: (a) Maximum temperature, Minimum temperature and Rainfall, and (b) Humidity, Precipitation and Wind-speed</a:t>
            </a:r>
          </a:p>
        </p:txBody>
      </p:sp>
      <p:pic>
        <p:nvPicPr>
          <p:cNvPr id="4" name="Picture 3">
            <a:extLst>
              <a:ext uri="{FF2B5EF4-FFF2-40B4-BE49-F238E27FC236}">
                <a16:creationId xmlns:a16="http://schemas.microsoft.com/office/drawing/2014/main" id="{8120BB8B-01D7-475E-E19A-39FFAC1B2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6" name="TextBox 5">
            <a:extLst>
              <a:ext uri="{FF2B5EF4-FFF2-40B4-BE49-F238E27FC236}">
                <a16:creationId xmlns:a16="http://schemas.microsoft.com/office/drawing/2014/main" id="{27287A3C-301A-7EB9-F19B-60CAD70FDCB4}"/>
              </a:ext>
            </a:extLst>
          </p:cNvPr>
          <p:cNvSpPr txBox="1"/>
          <p:nvPr/>
        </p:nvSpPr>
        <p:spPr>
          <a:xfrm>
            <a:off x="397566" y="5348940"/>
            <a:ext cx="11557099"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t>During the study period, the site received a total of </a:t>
            </a:r>
            <a:r>
              <a:rPr lang="en-US" sz="1400" b="1" dirty="0"/>
              <a:t>374 mm rain </a:t>
            </a:r>
            <a:r>
              <a:rPr lang="en-US" sz="1400" dirty="0"/>
              <a:t>with maximum temperature ranging </a:t>
            </a:r>
            <a:r>
              <a:rPr lang="en-US" sz="1400" b="1" dirty="0"/>
              <a:t>39.1 C – 19.3 ⁰C </a:t>
            </a:r>
            <a:r>
              <a:rPr lang="en-US" sz="1400" dirty="0"/>
              <a:t>and minimum temperature between </a:t>
            </a:r>
            <a:r>
              <a:rPr lang="en-US" sz="1400" b="1" dirty="0"/>
              <a:t>28.5 C -7.5 ⁰C</a:t>
            </a:r>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average wind speed was </a:t>
            </a:r>
            <a:r>
              <a:rPr lang="en-US" sz="1400" b="1" dirty="0"/>
              <a:t>2.0 m/s</a:t>
            </a:r>
            <a:r>
              <a:rPr lang="en-US" sz="1400" dirty="0"/>
              <a:t> with a maximum value of </a:t>
            </a:r>
            <a:r>
              <a:rPr lang="en-US" sz="1400" b="1" dirty="0"/>
              <a:t>3.1 m/s,</a:t>
            </a:r>
            <a:r>
              <a:rPr lang="en-US" sz="1400" dirty="0"/>
              <a:t> average humidity was </a:t>
            </a:r>
            <a:r>
              <a:rPr lang="en-US" sz="1400" b="1" dirty="0"/>
              <a:t>63.7% </a:t>
            </a:r>
            <a:r>
              <a:rPr lang="en-US" sz="1400" dirty="0"/>
              <a:t>with a maximum value of </a:t>
            </a:r>
            <a:r>
              <a:rPr lang="en-US" sz="1400" b="1" dirty="0"/>
              <a:t>73%</a:t>
            </a:r>
          </a:p>
        </p:txBody>
      </p:sp>
    </p:spTree>
    <p:extLst>
      <p:ext uri="{BB962C8B-B14F-4D97-AF65-F5344CB8AC3E}">
        <p14:creationId xmlns:p14="http://schemas.microsoft.com/office/powerpoint/2010/main" val="415206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MATERIALS &amp; METHODS: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939491"/>
            <a:ext cx="11035726" cy="5170390"/>
          </a:xfrm>
          <a:prstGeom prst="rect">
            <a:avLst/>
          </a:prstGeom>
          <a:noFill/>
        </p:spPr>
        <p:txBody>
          <a:bodyPr wrap="square">
            <a:spAutoFit/>
          </a:bodyPr>
          <a:lstStyle/>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Harvesting was completed by January 2021. </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Eight to ten tons of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seedcane</a:t>
            </a:r>
            <a:r>
              <a:rPr lang="en-US" sz="1800" dirty="0">
                <a:effectLst/>
                <a:latin typeface="Times New Roman" panose="02020603050405020304" pitchFamily="18" charset="0"/>
                <a:ea typeface="Calibri" panose="020F0502020204030204" pitchFamily="34" charset="0"/>
                <a:cs typeface="Arial" panose="020B0604020202020204" pitchFamily="34" charset="0"/>
              </a:rPr>
              <a:t>/ha were planted with a row-spacing of 75 cm. </a:t>
            </a:r>
          </a:p>
          <a:p>
            <a:pPr marR="0" algn="ctr">
              <a:lnSpc>
                <a:spcPct val="115000"/>
              </a:lnSpc>
              <a:spcBef>
                <a:spcPts val="0"/>
              </a:spcBef>
              <a:spcAft>
                <a:spcPts val="0"/>
              </a:spcAft>
              <a:tabLst>
                <a:tab pos="2286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Ø"/>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We used remote sensing to aid us with the analysis of the crop throughout its growth cycle. </a:t>
            </a:r>
          </a:p>
          <a:p>
            <a:pPr marL="285750" marR="0" indent="-285750" algn="just">
              <a:lnSpc>
                <a:spcPct val="115000"/>
              </a:lnSpc>
              <a:spcBef>
                <a:spcPts val="0"/>
              </a:spcBef>
              <a:spcAft>
                <a:spcPts val="0"/>
              </a:spcAft>
              <a:buFont typeface="Wingdings" panose="05000000000000000000" pitchFamily="2" charset="2"/>
              <a:buChar char="Ø"/>
              <a:tabLst>
                <a:tab pos="228600" algn="l"/>
                <a:tab pos="3429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Ø"/>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Sentinel-II satellite imagery was used for monitoring crop health, water stress analysis, heat stress analysis, nitrogen (N) deficiency and soil analyses. </a:t>
            </a:r>
          </a:p>
          <a:p>
            <a:pPr marL="285750" marR="0" indent="-285750" algn="just">
              <a:lnSpc>
                <a:spcPct val="115000"/>
              </a:lnSpc>
              <a:spcBef>
                <a:spcPts val="0"/>
              </a:spcBef>
              <a:spcAft>
                <a:spcPts val="0"/>
              </a:spcAft>
              <a:buFont typeface="Wingdings" panose="05000000000000000000" pitchFamily="2" charset="2"/>
              <a:buChar char="Ø"/>
              <a:tabLst>
                <a:tab pos="228600" algn="l"/>
                <a:tab pos="342900"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Ø"/>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Four parameters were used for the analysis namely </a:t>
            </a:r>
          </a:p>
          <a:p>
            <a:pPr marL="285750" marR="0" indent="-285750" algn="just">
              <a:lnSpc>
                <a:spcPct val="115000"/>
              </a:lnSpc>
              <a:spcBef>
                <a:spcPts val="0"/>
              </a:spcBef>
              <a:spcAft>
                <a:spcPts val="0"/>
              </a:spcAft>
              <a:buFont typeface="Wingdings" panose="05000000000000000000" pitchFamily="2" charset="2"/>
              <a:buChar char="§"/>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Normalized Difference Vegetation Index (NDVI) (Wiegand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1991) </a:t>
            </a:r>
          </a:p>
          <a:p>
            <a:pPr marL="285750" marR="0" indent="-285750" algn="just">
              <a:lnSpc>
                <a:spcPct val="115000"/>
              </a:lnSpc>
              <a:spcBef>
                <a:spcPts val="0"/>
              </a:spcBef>
              <a:spcAft>
                <a:spcPts val="0"/>
              </a:spcAft>
              <a:buFont typeface="Wingdings" panose="05000000000000000000" pitchFamily="2" charset="2"/>
              <a:buChar char="§"/>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Modified Soil Adjusted Vegetation Index (MSAVI) (Qi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1994)</a:t>
            </a:r>
          </a:p>
          <a:p>
            <a:pPr marL="285750" marR="0" indent="-285750" algn="just">
              <a:lnSpc>
                <a:spcPct val="115000"/>
              </a:lnSpc>
              <a:spcBef>
                <a:spcPts val="0"/>
              </a:spcBef>
              <a:spcAft>
                <a:spcPts val="0"/>
              </a:spcAft>
              <a:buFont typeface="Wingdings" panose="05000000000000000000" pitchFamily="2" charset="2"/>
              <a:buChar char="§"/>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Normalized Difference Water Index (NDMI) (Vermote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2016)</a:t>
            </a:r>
          </a:p>
          <a:p>
            <a:pPr marL="285750" marR="0" indent="-285750" algn="just">
              <a:lnSpc>
                <a:spcPct val="115000"/>
              </a:lnSpc>
              <a:spcBef>
                <a:spcPts val="0"/>
              </a:spcBef>
              <a:spcAft>
                <a:spcPts val="0"/>
              </a:spcAft>
              <a:buFont typeface="Wingdings" panose="05000000000000000000" pitchFamily="2" charset="2"/>
              <a:buChar char="§"/>
              <a:tabLst>
                <a:tab pos="228600" algn="l"/>
                <a:tab pos="3429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Normalized Difference Red Edge Index (NDRE) (Vermote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 al.</a:t>
            </a:r>
            <a:r>
              <a:rPr lang="en-US" sz="1800" dirty="0">
                <a:effectLst/>
                <a:latin typeface="Times New Roman" panose="02020603050405020304" pitchFamily="18" charset="0"/>
                <a:ea typeface="Calibri" panose="020F0502020204030204" pitchFamily="34" charset="0"/>
                <a:cs typeface="Arial" panose="020B0604020202020204" pitchFamily="34" charset="0"/>
              </a:rPr>
              <a:t> 2016) </a:t>
            </a:r>
          </a:p>
          <a:p>
            <a:pPr marL="285750" marR="0" indent="-285750" algn="ctr">
              <a:lnSpc>
                <a:spcPct val="115000"/>
              </a:lnSpc>
              <a:spcBef>
                <a:spcPts val="0"/>
              </a:spcBef>
              <a:spcAft>
                <a:spcPts val="0"/>
              </a:spcAft>
              <a:buFont typeface="Courier New" panose="02070309020205020404" pitchFamily="49" charset="0"/>
              <a:buChar char="o"/>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20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C057"/>
                </a:solidFill>
                <a:latin typeface="Times New Roman" panose="02020603050405020304" pitchFamily="18" charset="0"/>
                <a:cs typeface="Arial" panose="020B0604020202020204" pitchFamily="34" charset="0"/>
              </a:rPr>
              <a:t>RESULTS: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1215216"/>
            <a:ext cx="10543580" cy="4213269"/>
          </a:xfrm>
          <a:prstGeom prst="rect">
            <a:avLst/>
          </a:prstGeom>
          <a:noFill/>
        </p:spPr>
        <p:txBody>
          <a:bodyPr wrap="square">
            <a:spAutoFit/>
          </a:bodyPr>
          <a:lstStyle/>
          <a:p>
            <a:pPr marL="0" marR="0" algn="just">
              <a:lnSpc>
                <a:spcPct val="115000"/>
              </a:lnSpc>
              <a:spcBef>
                <a:spcPts val="0"/>
              </a:spcBef>
              <a:spcAft>
                <a:spcPts val="0"/>
              </a:spcAft>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treatments were neither randomized nor replicated, statistical analyses were not possible. The yield, sugar recovery and economic data is therefore not definitive but rather indicated possible trends. </a:t>
            </a:r>
          </a:p>
          <a:p>
            <a:pPr marL="0" marR="0" algn="just">
              <a:lnSpc>
                <a:spcPct val="115000"/>
              </a:lnSpc>
              <a:spcBef>
                <a:spcPts val="0"/>
              </a:spcBef>
              <a:spcAft>
                <a:spcPts val="0"/>
              </a:spcAft>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tabLst>
                <a:tab pos="228600" algn="l"/>
              </a:tabLst>
            </a:pPr>
            <a:r>
              <a:rPr lang="en-US" sz="1800" b="1" i="1" u="sng" dirty="0">
                <a:effectLst/>
                <a:latin typeface="Times New Roman" panose="02020603050405020304" pitchFamily="18" charset="0"/>
                <a:ea typeface="Calibri" panose="020F0502020204030204" pitchFamily="34" charset="0"/>
                <a:cs typeface="Times New Roman" panose="02020603050405020304" pitchFamily="18" charset="0"/>
              </a:rPr>
              <a:t>Health and physical attributes of the crop</a:t>
            </a: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2286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Potassium from the foliar applications appeared to be taken up through the leaves and resulted in an improved physical appearance of the plant. </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was reflected in plant vigor, health, crop height, leaf erectness, and leaf color of the treated cane compared to that of the control plots. </a:t>
            </a: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Figure 4 shows the cane in the control and treated plots for each cultivar i.e. CPF251, CPF253, and CP44-700 respectively after harvesting</a:t>
            </a:r>
          </a:p>
        </p:txBody>
      </p:sp>
    </p:spTree>
    <p:extLst>
      <p:ext uri="{BB962C8B-B14F-4D97-AF65-F5344CB8AC3E}">
        <p14:creationId xmlns:p14="http://schemas.microsoft.com/office/powerpoint/2010/main" val="198237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831864-69B5-D3F1-E766-A40F5D45F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7757" y="1345754"/>
            <a:ext cx="3207648" cy="3710689"/>
          </a:xfrm>
          <a:prstGeom prst="rect">
            <a:avLst/>
          </a:prstGeom>
          <a:noFill/>
        </p:spPr>
      </p:pic>
      <p:pic>
        <p:nvPicPr>
          <p:cNvPr id="3" name="Picture 2">
            <a:extLst>
              <a:ext uri="{FF2B5EF4-FFF2-40B4-BE49-F238E27FC236}">
                <a16:creationId xmlns:a16="http://schemas.microsoft.com/office/drawing/2014/main" id="{6AF626B4-11C1-839D-CCD9-5B51AED1D5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9977" y="1345754"/>
            <a:ext cx="3031482" cy="3699487"/>
          </a:xfrm>
          <a:prstGeom prst="rect">
            <a:avLst/>
          </a:prstGeom>
          <a:noFill/>
        </p:spPr>
      </p:pic>
      <p:pic>
        <p:nvPicPr>
          <p:cNvPr id="4" name="Picture 3">
            <a:extLst>
              <a:ext uri="{FF2B5EF4-FFF2-40B4-BE49-F238E27FC236}">
                <a16:creationId xmlns:a16="http://schemas.microsoft.com/office/drawing/2014/main" id="{C95699C7-8A3A-4783-BED8-96AB7247C6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8617" y="1335571"/>
            <a:ext cx="3175062" cy="3709670"/>
          </a:xfrm>
          <a:prstGeom prst="rect">
            <a:avLst/>
          </a:prstGeom>
          <a:noFill/>
        </p:spPr>
      </p:pic>
      <p:sp>
        <p:nvSpPr>
          <p:cNvPr id="6" name="TextBox 5">
            <a:extLst>
              <a:ext uri="{FF2B5EF4-FFF2-40B4-BE49-F238E27FC236}">
                <a16:creationId xmlns:a16="http://schemas.microsoft.com/office/drawing/2014/main" id="{37D2AF48-2AFC-908C-6A91-3CC5D6535415}"/>
              </a:ext>
            </a:extLst>
          </p:cNvPr>
          <p:cNvSpPr txBox="1"/>
          <p:nvPr/>
        </p:nvSpPr>
        <p:spPr>
          <a:xfrm>
            <a:off x="1166595" y="5183807"/>
            <a:ext cx="9858810" cy="573298"/>
          </a:xfrm>
          <a:prstGeom prst="rect">
            <a:avLst/>
          </a:prstGeom>
          <a:noFill/>
        </p:spPr>
        <p:txBody>
          <a:bodyPr wrap="square">
            <a:spAutoFit/>
          </a:bodyPr>
          <a:lstStyle/>
          <a:p>
            <a:pPr marL="0" marR="0" algn="just">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Figure 4</a:t>
            </a:r>
            <a:r>
              <a:rPr lang="en-US" sz="1400" dirty="0">
                <a:effectLst/>
                <a:latin typeface="Calibri" panose="020F0502020204030204" pitchFamily="34" charset="0"/>
                <a:ea typeface="Calibri" panose="020F0502020204030204" pitchFamily="34" charset="0"/>
                <a:cs typeface="Arial" panose="020B0604020202020204" pitchFamily="34" charset="0"/>
              </a:rPr>
              <a:t>: Field images of harvested canes of each variety. left cane is the treated cane while right cane is the harvest of control plot. (a) CPF251, (b) CPF-253, and (c) CP77-400</a:t>
            </a:r>
          </a:p>
        </p:txBody>
      </p:sp>
      <p:pic>
        <p:nvPicPr>
          <p:cNvPr id="7" name="Picture 6">
            <a:extLst>
              <a:ext uri="{FF2B5EF4-FFF2-40B4-BE49-F238E27FC236}">
                <a16:creationId xmlns:a16="http://schemas.microsoft.com/office/drawing/2014/main" id="{0ADEAEA9-02EE-77A7-40EF-F2A7D72BB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Tree>
    <p:extLst>
      <p:ext uri="{BB962C8B-B14F-4D97-AF65-F5344CB8AC3E}">
        <p14:creationId xmlns:p14="http://schemas.microsoft.com/office/powerpoint/2010/main" val="4151855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27935</TotalTime>
  <Words>1908</Words>
  <Application>Microsoft Office PowerPoint</Application>
  <PresentationFormat>Widescreen</PresentationFormat>
  <Paragraphs>135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Courier New</vt:lpstr>
      <vt:lpstr>Myriad Hebrew</vt:lpstr>
      <vt:lpstr>Myriad Pro</vt:lpstr>
      <vt:lpstr>Times New Roman</vt:lpstr>
      <vt:lpstr>Wingdings</vt:lpstr>
      <vt:lpstr>Office Theme</vt:lpstr>
      <vt:lpstr>AMELIORATING EFFECT OF POTASSIUM (K) ON SUGARCANE CROP AT THE GRAND GROWTH STAGE THROUGH DRONE AERIAL SPRAYING AIDED WITH SATELLITE IMAGERY FOR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Ahsan Raza</dc:creator>
  <cp:lastModifiedBy>azeem haider</cp:lastModifiedBy>
  <cp:revision>1144</cp:revision>
  <dcterms:created xsi:type="dcterms:W3CDTF">2020-06-08T09:18:17Z</dcterms:created>
  <dcterms:modified xsi:type="dcterms:W3CDTF">2022-10-03T20:40:59Z</dcterms:modified>
</cp:coreProperties>
</file>